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9" r:id="rId4"/>
    <p:sldId id="260" r:id="rId5"/>
    <p:sldId id="261" r:id="rId6"/>
    <p:sldId id="322" r:id="rId7"/>
    <p:sldId id="262" r:id="rId8"/>
    <p:sldId id="263" r:id="rId9"/>
    <p:sldId id="257" r:id="rId10"/>
    <p:sldId id="300" r:id="rId11"/>
    <p:sldId id="285" r:id="rId12"/>
    <p:sldId id="296" r:id="rId13"/>
    <p:sldId id="289" r:id="rId14"/>
    <p:sldId id="295" r:id="rId15"/>
    <p:sldId id="286" r:id="rId16"/>
    <p:sldId id="288" r:id="rId17"/>
    <p:sldId id="287" r:id="rId18"/>
    <p:sldId id="276" r:id="rId19"/>
    <p:sldId id="290" r:id="rId20"/>
    <p:sldId id="265" r:id="rId21"/>
    <p:sldId id="279" r:id="rId22"/>
    <p:sldId id="301" r:id="rId23"/>
    <p:sldId id="317" r:id="rId24"/>
    <p:sldId id="319" r:id="rId25"/>
    <p:sldId id="302" r:id="rId26"/>
    <p:sldId id="303" r:id="rId27"/>
    <p:sldId id="318" r:id="rId28"/>
    <p:sldId id="320" r:id="rId29"/>
    <p:sldId id="308" r:id="rId30"/>
    <p:sldId id="309" r:id="rId31"/>
    <p:sldId id="310" r:id="rId32"/>
    <p:sldId id="304" r:id="rId33"/>
    <p:sldId id="283" r:id="rId34"/>
    <p:sldId id="311" r:id="rId35"/>
    <p:sldId id="313" r:id="rId36"/>
    <p:sldId id="312" r:id="rId37"/>
    <p:sldId id="291" r:id="rId38"/>
    <p:sldId id="314" r:id="rId39"/>
    <p:sldId id="315" r:id="rId40"/>
    <p:sldId id="316" r:id="rId41"/>
    <p:sldId id="267" r:id="rId42"/>
    <p:sldId id="269" r:id="rId43"/>
    <p:sldId id="270" r:id="rId44"/>
    <p:sldId id="271" r:id="rId45"/>
    <p:sldId id="272" r:id="rId46"/>
    <p:sldId id="273" r:id="rId47"/>
    <p:sldId id="321" r:id="rId4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98" autoAdjust="0"/>
  </p:normalViewPr>
  <p:slideViewPr>
    <p:cSldViewPr snapToGrid="0" showGuides="1">
      <p:cViewPr varScale="1">
        <p:scale>
          <a:sx n="58" d="100"/>
          <a:sy n="58" d="100"/>
        </p:scale>
        <p:origin x="920"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EFD21-B943-4395-8BE3-E4B7AA39C3D3}" type="datetimeFigureOut">
              <a:rPr lang="zh-TW" altLang="en-US" smtClean="0"/>
              <a:t>2023/10/29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73148-FCDF-45F1-A9D6-2F3E654A8F21}" type="slidenum">
              <a:rPr lang="zh-TW" altLang="en-US" smtClean="0"/>
              <a:t>‹#›</a:t>
            </a:fld>
            <a:endParaRPr lang="zh-TW" altLang="en-US"/>
          </a:p>
        </p:txBody>
      </p:sp>
    </p:spTree>
    <p:extLst>
      <p:ext uri="{BB962C8B-B14F-4D97-AF65-F5344CB8AC3E}">
        <p14:creationId xmlns:p14="http://schemas.microsoft.com/office/powerpoint/2010/main" val="420893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6</a:t>
            </a:fld>
            <a:endParaRPr lang="zh-TW" altLang="en-US"/>
          </a:p>
        </p:txBody>
      </p:sp>
    </p:spTree>
    <p:extLst>
      <p:ext uri="{BB962C8B-B14F-4D97-AF65-F5344CB8AC3E}">
        <p14:creationId xmlns:p14="http://schemas.microsoft.com/office/powerpoint/2010/main" val="220997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When and how to use Lempel-Ziv complexity</a:t>
            </a:r>
          </a:p>
          <a:p>
            <a:r>
              <a:rPr lang="en-US" altLang="zh-TW" dirty="0" smtClean="0"/>
              <a:t>https://information-dynamics.github.io/complexity/information/2019/06/26/lempel-ziv.html</a:t>
            </a:r>
          </a:p>
          <a:p>
            <a:endParaRPr lang="en-US" altLang="zh-TW" dirty="0" smtClean="0"/>
          </a:p>
          <a:p>
            <a:r>
              <a:rPr lang="en-US" altLang="zh-TW" dirty="0" smtClean="0"/>
              <a:t>Regular signals can be characterized by a small number of patterns and hence have low LZ complexity, while irregular signals require long dictionaries and hence have a high LZ complexity</a:t>
            </a:r>
          </a:p>
          <a:p>
            <a:r>
              <a:rPr lang="en-US" altLang="zh-TW" dirty="0" smtClean="0"/>
              <a:t>A signal is regarded as complex if it is not possible to provide a brief (i.e. compressed) representation of it</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23</a:t>
            </a:fld>
            <a:endParaRPr lang="zh-TW" altLang="en-US"/>
          </a:p>
        </p:txBody>
      </p:sp>
    </p:spTree>
    <p:extLst>
      <p:ext uri="{BB962C8B-B14F-4D97-AF65-F5344CB8AC3E}">
        <p14:creationId xmlns:p14="http://schemas.microsoft.com/office/powerpoint/2010/main" val="213722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https://perso.crans.org/besson/publis/Lempel-Ziv_Complexity.git/Short_study_of_the_Lempel-Ziv_complexity.html</a:t>
            </a:r>
          </a:p>
          <a:p>
            <a:r>
              <a:rPr lang="en-US" altLang="zh-TW" dirty="0" smtClean="0"/>
              <a:t>(Be</a:t>
            </a:r>
            <a:r>
              <a:rPr lang="en-US" altLang="zh-TW" baseline="0" dirty="0" smtClean="0"/>
              <a:t> careful </a:t>
            </a:r>
            <a:r>
              <a:rPr lang="en-US" altLang="zh-TW" dirty="0" smtClean="0"/>
              <a:t>this website</a:t>
            </a:r>
            <a:r>
              <a:rPr lang="en-US" altLang="zh-TW" baseline="0" dirty="0" smtClean="0"/>
              <a:t> has some wrong examples!</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24</a:t>
            </a:fld>
            <a:endParaRPr lang="zh-TW" altLang="en-US"/>
          </a:p>
        </p:txBody>
      </p:sp>
    </p:spTree>
    <p:extLst>
      <p:ext uri="{BB962C8B-B14F-4D97-AF65-F5344CB8AC3E}">
        <p14:creationId xmlns:p14="http://schemas.microsoft.com/office/powerpoint/2010/main" val="318731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smtClean="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25</a:t>
            </a:fld>
            <a:endParaRPr lang="zh-TW" altLang="en-US"/>
          </a:p>
        </p:txBody>
      </p:sp>
    </p:spTree>
    <p:extLst>
      <p:ext uri="{BB962C8B-B14F-4D97-AF65-F5344CB8AC3E}">
        <p14:creationId xmlns:p14="http://schemas.microsoft.com/office/powerpoint/2010/main" val="6439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An example showing how to transform a segment of time series into a binary sequence by threshold and the results of LZC calculation</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28</a:t>
            </a:fld>
            <a:endParaRPr lang="zh-TW" altLang="en-US"/>
          </a:p>
        </p:txBody>
      </p:sp>
    </p:spTree>
    <p:extLst>
      <p:ext uri="{BB962C8B-B14F-4D97-AF65-F5344CB8AC3E}">
        <p14:creationId xmlns:p14="http://schemas.microsoft.com/office/powerpoint/2010/main" val="97080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Jiang, K., Xu, G., Liang, L., Zhao, G., &amp; Tao, T. (2012). 911. A quantitative diagnosis method for rolling element bearing using signal complexity and morphology filtering. </a:t>
            </a:r>
            <a:r>
              <a:rPr lang="en-US" altLang="zh-TW" sz="1200" b="0" i="1" kern="1200" dirty="0" smtClean="0">
                <a:solidFill>
                  <a:schemeClr val="tx1"/>
                </a:solidFill>
                <a:effectLst/>
                <a:latin typeface="+mn-lt"/>
                <a:ea typeface="+mn-ea"/>
                <a:cs typeface="+mn-cs"/>
              </a:rPr>
              <a:t>Journal of </a:t>
            </a:r>
            <a:r>
              <a:rPr lang="en-US" altLang="zh-TW" sz="1200" b="0" i="1" kern="1200" dirty="0" err="1" smtClean="0">
                <a:solidFill>
                  <a:schemeClr val="tx1"/>
                </a:solidFill>
                <a:effectLst/>
                <a:latin typeface="+mn-lt"/>
                <a:ea typeface="+mn-ea"/>
                <a:cs typeface="+mn-cs"/>
              </a:rPr>
              <a:t>vibroengineering</a:t>
            </a:r>
            <a:r>
              <a:rPr lang="en-US" altLang="zh-TW"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14</a:t>
            </a:r>
            <a:r>
              <a:rPr lang="en-US" altLang="zh-TW" sz="1200" b="0" i="0" kern="1200" dirty="0" smtClean="0">
                <a:solidFill>
                  <a:schemeClr val="tx1"/>
                </a:solidFill>
                <a:effectLst/>
                <a:latin typeface="+mn-lt"/>
                <a:ea typeface="+mn-ea"/>
                <a:cs typeface="+mn-cs"/>
              </a:rPr>
              <a:t>(4).</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33</a:t>
            </a:fld>
            <a:endParaRPr lang="zh-TW" altLang="en-US"/>
          </a:p>
        </p:txBody>
      </p:sp>
    </p:spTree>
    <p:extLst>
      <p:ext uri="{BB962C8B-B14F-4D97-AF65-F5344CB8AC3E}">
        <p14:creationId xmlns:p14="http://schemas.microsoft.com/office/powerpoint/2010/main" val="343687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Zhao, K., Zhang, Z., Wen, H., &amp; </a:t>
            </a:r>
            <a:r>
              <a:rPr lang="en-US" altLang="zh-TW" dirty="0" err="1" smtClean="0"/>
              <a:t>Scano</a:t>
            </a:r>
            <a:r>
              <a:rPr lang="en-US" altLang="zh-TW" dirty="0" smtClean="0"/>
              <a:t>, A. (2021). Intra-subject and inter-subject movement variability quantified with muscle synergies in upper-limb reaching movements. </a:t>
            </a:r>
            <a:r>
              <a:rPr lang="en-US" altLang="zh-TW" i="1" dirty="0" err="1" smtClean="0"/>
              <a:t>Biomimetics</a:t>
            </a:r>
            <a:r>
              <a:rPr lang="en-US" altLang="zh-TW" dirty="0" smtClean="0"/>
              <a:t>, </a:t>
            </a:r>
            <a:r>
              <a:rPr lang="en-US" altLang="zh-TW" i="1" dirty="0" smtClean="0"/>
              <a:t>6</a:t>
            </a:r>
            <a:r>
              <a:rPr lang="en-US" altLang="zh-TW" dirty="0" smtClean="0"/>
              <a:t>(4), 63.</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39</a:t>
            </a:fld>
            <a:endParaRPr lang="zh-TW" altLang="en-US"/>
          </a:p>
        </p:txBody>
      </p:sp>
    </p:spTree>
    <p:extLst>
      <p:ext uri="{BB962C8B-B14F-4D97-AF65-F5344CB8AC3E}">
        <p14:creationId xmlns:p14="http://schemas.microsoft.com/office/powerpoint/2010/main" val="305501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err="1" smtClean="0">
                <a:solidFill>
                  <a:schemeClr val="tx1"/>
                </a:solidFill>
                <a:effectLst/>
                <a:latin typeface="+mn-lt"/>
                <a:ea typeface="+mn-ea"/>
                <a:cs typeface="+mn-cs"/>
              </a:rPr>
              <a:t>Wainio-Theberge</a:t>
            </a:r>
            <a:r>
              <a:rPr lang="en-US" altLang="zh-TW" sz="1200" b="0" i="0" kern="1200" dirty="0" smtClean="0">
                <a:solidFill>
                  <a:schemeClr val="tx1"/>
                </a:solidFill>
                <a:effectLst/>
                <a:latin typeface="+mn-lt"/>
                <a:ea typeface="+mn-ea"/>
                <a:cs typeface="+mn-cs"/>
              </a:rPr>
              <a:t>, S., Wolff, A., Gomez-</a:t>
            </a:r>
            <a:r>
              <a:rPr lang="en-US" altLang="zh-TW" sz="1200" b="0" i="0" kern="1200" dirty="0" err="1" smtClean="0">
                <a:solidFill>
                  <a:schemeClr val="tx1"/>
                </a:solidFill>
                <a:effectLst/>
                <a:latin typeface="+mn-lt"/>
                <a:ea typeface="+mn-ea"/>
                <a:cs typeface="+mn-cs"/>
              </a:rPr>
              <a:t>Pilar</a:t>
            </a:r>
            <a:r>
              <a:rPr lang="en-US" altLang="zh-TW" sz="1200" b="0" i="0" kern="1200" dirty="0" smtClean="0">
                <a:solidFill>
                  <a:schemeClr val="tx1"/>
                </a:solidFill>
                <a:effectLst/>
                <a:latin typeface="+mn-lt"/>
                <a:ea typeface="+mn-ea"/>
                <a:cs typeface="+mn-cs"/>
              </a:rPr>
              <a:t>, J., Zhang, J., &amp; </a:t>
            </a:r>
            <a:r>
              <a:rPr lang="en-US" altLang="zh-TW" sz="1200" b="0" i="0" kern="1200" dirty="0" err="1" smtClean="0">
                <a:solidFill>
                  <a:schemeClr val="tx1"/>
                </a:solidFill>
                <a:effectLst/>
                <a:latin typeface="+mn-lt"/>
                <a:ea typeface="+mn-ea"/>
                <a:cs typeface="+mn-cs"/>
              </a:rPr>
              <a:t>Northoff</a:t>
            </a:r>
            <a:r>
              <a:rPr lang="en-US" altLang="zh-TW" sz="1200" b="0" i="0" kern="1200" dirty="0" smtClean="0">
                <a:solidFill>
                  <a:schemeClr val="tx1"/>
                </a:solidFill>
                <a:effectLst/>
                <a:latin typeface="+mn-lt"/>
                <a:ea typeface="+mn-ea"/>
                <a:cs typeface="+mn-cs"/>
              </a:rPr>
              <a:t>, G. (2022). Variability and task-responsiveness of electrophysiological dynamics: scale-free stability and oscillatory flexibility. </a:t>
            </a:r>
            <a:r>
              <a:rPr lang="en-US" altLang="zh-TW" sz="1200" b="0" i="1" kern="1200" dirty="0" err="1" smtClean="0">
                <a:solidFill>
                  <a:schemeClr val="tx1"/>
                </a:solidFill>
                <a:effectLst/>
                <a:latin typeface="+mn-lt"/>
                <a:ea typeface="+mn-ea"/>
                <a:cs typeface="+mn-cs"/>
              </a:rPr>
              <a:t>NeuroImage</a:t>
            </a:r>
            <a:r>
              <a:rPr lang="en-US" altLang="zh-TW"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256</a:t>
            </a:r>
            <a:r>
              <a:rPr lang="en-US" altLang="zh-TW" sz="1200" b="0" i="0" kern="1200" dirty="0" smtClean="0">
                <a:solidFill>
                  <a:schemeClr val="tx1"/>
                </a:solidFill>
                <a:effectLst/>
                <a:latin typeface="+mn-lt"/>
                <a:ea typeface="+mn-ea"/>
                <a:cs typeface="+mn-cs"/>
              </a:rPr>
              <a:t>, 119245.</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40</a:t>
            </a:fld>
            <a:endParaRPr lang="zh-TW" altLang="en-US"/>
          </a:p>
        </p:txBody>
      </p:sp>
    </p:spTree>
    <p:extLst>
      <p:ext uri="{BB962C8B-B14F-4D97-AF65-F5344CB8AC3E}">
        <p14:creationId xmlns:p14="http://schemas.microsoft.com/office/powerpoint/2010/main" val="44765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PLE was defined as the slope of the linear regression of log power on log frequency</a:t>
            </a:r>
            <a:endParaRPr lang="zh-TW" altLang="en-US" dirty="0"/>
          </a:p>
        </p:txBody>
      </p:sp>
      <p:sp>
        <p:nvSpPr>
          <p:cNvPr id="4" name="投影片編號版面配置區 3"/>
          <p:cNvSpPr>
            <a:spLocks noGrp="1"/>
          </p:cNvSpPr>
          <p:nvPr>
            <p:ph type="sldNum" sz="quarter" idx="10"/>
          </p:nvPr>
        </p:nvSpPr>
        <p:spPr/>
        <p:txBody>
          <a:bodyPr/>
          <a:lstStyle/>
          <a:p>
            <a:fld id="{A5A62B69-442D-4A50-86BC-37C15F68988C}" type="slidenum">
              <a:rPr lang="zh-TW" altLang="en-US" smtClean="0"/>
              <a:t>44</a:t>
            </a:fld>
            <a:endParaRPr lang="zh-TW" altLang="en-US"/>
          </a:p>
        </p:txBody>
      </p:sp>
    </p:spTree>
    <p:extLst>
      <p:ext uri="{BB962C8B-B14F-4D97-AF65-F5344CB8AC3E}">
        <p14:creationId xmlns:p14="http://schemas.microsoft.com/office/powerpoint/2010/main" val="325386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“width” of the autocorrelation function (i.e., the lag value at which the autocorrelation function reaches 0.5) measures how consistent the time series is from time point to time point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5A62B69-442D-4A50-86BC-37C15F68988C}" type="slidenum">
              <a:rPr lang="zh-TW" altLang="en-US" smtClean="0"/>
              <a:t>8</a:t>
            </a:fld>
            <a:endParaRPr lang="zh-TW" altLang="en-US"/>
          </a:p>
        </p:txBody>
      </p:sp>
    </p:spTree>
    <p:extLst>
      <p:ext uri="{BB962C8B-B14F-4D97-AF65-F5344CB8AC3E}">
        <p14:creationId xmlns:p14="http://schemas.microsoft.com/office/powerpoint/2010/main" val="229862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11</a:t>
            </a:fld>
            <a:endParaRPr lang="zh-TW" altLang="en-US"/>
          </a:p>
        </p:txBody>
      </p:sp>
    </p:spTree>
    <p:extLst>
      <p:ext uri="{BB962C8B-B14F-4D97-AF65-F5344CB8AC3E}">
        <p14:creationId xmlns:p14="http://schemas.microsoft.com/office/powerpoint/2010/main" val="293995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12</a:t>
            </a:fld>
            <a:endParaRPr lang="zh-TW" altLang="en-US"/>
          </a:p>
        </p:txBody>
      </p:sp>
    </p:spTree>
    <p:extLst>
      <p:ext uri="{BB962C8B-B14F-4D97-AF65-F5344CB8AC3E}">
        <p14:creationId xmlns:p14="http://schemas.microsoft.com/office/powerpoint/2010/main" val="18640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https://en.wikipedia.org/wiki/Approximate_entropy</a:t>
            </a:r>
          </a:p>
          <a:p>
            <a:r>
              <a:rPr lang="en-US" altLang="zh-TW" dirty="0" smtClean="0"/>
              <a:t>https://www.youtube.com/watch?v=5vOYgJ-80Bg&amp;ab_channel=RamiKhushaba</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13</a:t>
            </a:fld>
            <a:endParaRPr lang="zh-TW" altLang="en-US"/>
          </a:p>
        </p:txBody>
      </p:sp>
    </p:spTree>
    <p:extLst>
      <p:ext uri="{BB962C8B-B14F-4D97-AF65-F5344CB8AC3E}">
        <p14:creationId xmlns:p14="http://schemas.microsoft.com/office/powerpoint/2010/main" val="35824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If we want to see how repeatable is that pattern, we have to have some similarity measure and some threshold on similarity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en-US" altLang="zh-TW" sz="1200" b="0" i="0" u="none" strike="noStrike" kern="1200" baseline="0" dirty="0" smtClean="0">
                <a:solidFill>
                  <a:schemeClr val="tx1"/>
                </a:solidFill>
                <a:latin typeface="+mn-lt"/>
                <a:ea typeface="+mn-ea"/>
                <a:cs typeface="+mn-cs"/>
              </a:rPr>
              <a:t>m is the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length of sequences to be compared</a:t>
            </a:r>
          </a:p>
          <a:p>
            <a:r>
              <a:rPr lang="en-US" altLang="zh-TW" sz="1200" b="0" i="0" u="none" strike="noStrike" kern="1200" baseline="0" dirty="0" smtClean="0">
                <a:solidFill>
                  <a:schemeClr val="tx1"/>
                </a:solidFill>
                <a:latin typeface="+mn-lt"/>
                <a:ea typeface="+mn-ea"/>
                <a:cs typeface="+mn-cs"/>
              </a:rPr>
              <a:t>r is the tolerant threshold of a accepting matches</a:t>
            </a:r>
          </a:p>
          <a:p>
            <a:r>
              <a:rPr lang="en-US" altLang="zh-TW" sz="1200" b="0" i="0" u="none" strike="noStrike" kern="1200" baseline="0" dirty="0" smtClean="0">
                <a:solidFill>
                  <a:schemeClr val="tx1"/>
                </a:solidFill>
                <a:latin typeface="+mn-lt"/>
                <a:ea typeface="+mn-ea"/>
                <a:cs typeface="+mn-cs"/>
              </a:rPr>
              <a:t>Given a time series x = [x1, x2</a:t>
            </a:r>
            <a:r>
              <a:rPr lang="en-US" altLang="zh-TW" sz="1200" b="0" i="0" u="none" strike="noStrike" kern="1200" baseline="0" smtClean="0">
                <a:solidFill>
                  <a:schemeClr val="tx1"/>
                </a:solidFill>
                <a:latin typeface="+mn-lt"/>
                <a:ea typeface="+mn-ea"/>
                <a:cs typeface="+mn-cs"/>
              </a:rPr>
              <a:t>, … ,</a:t>
            </a:r>
            <a:r>
              <a:rPr lang="en-US" altLang="zh-TW" sz="1200" b="0" i="0" u="none" strike="noStrike" kern="1200" baseline="0" dirty="0" err="1" smtClean="0">
                <a:solidFill>
                  <a:schemeClr val="tx1"/>
                </a:solidFill>
                <a:latin typeface="+mn-lt"/>
                <a:ea typeface="+mn-ea"/>
                <a:cs typeface="+mn-cs"/>
              </a:rPr>
              <a:t>xN</a:t>
            </a:r>
            <a:r>
              <a:rPr lang="en-US" altLang="zh-TW" sz="1200" b="0" i="0" u="none" strike="noStrike" kern="1200" baseline="0" dirty="0" smtClean="0">
                <a:solidFill>
                  <a:schemeClr val="tx1"/>
                </a:solidFill>
                <a:latin typeface="+mn-lt"/>
                <a:ea typeface="+mn-ea"/>
                <a:cs typeface="+mn-cs"/>
              </a:rPr>
              <a:t>] with length N</a:t>
            </a:r>
          </a:p>
          <a:p>
            <a:r>
              <a:rPr lang="en-US" altLang="zh-TW" sz="1200" b="0" i="0" u="none" strike="noStrike" kern="1200" baseline="0" dirty="0" smtClean="0">
                <a:solidFill>
                  <a:schemeClr val="tx1"/>
                </a:solidFill>
                <a:latin typeface="+mn-lt"/>
                <a:ea typeface="+mn-ea"/>
                <a:cs typeface="+mn-cs"/>
              </a:rPr>
              <a:t>It is convenient to set tolerant threshold as r  SD, where SD is the standard deviation</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of the original time series??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14</a:t>
            </a:fld>
            <a:endParaRPr lang="zh-TW" altLang="en-US"/>
          </a:p>
        </p:txBody>
      </p:sp>
    </p:spTree>
    <p:extLst>
      <p:ext uri="{BB962C8B-B14F-4D97-AF65-F5344CB8AC3E}">
        <p14:creationId xmlns:p14="http://schemas.microsoft.com/office/powerpoint/2010/main" val="234803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https://www.youtube.com/watch?v=5vOYgJ-80Bg&amp;ab_channel=RamiKhushaba</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15</a:t>
            </a:fld>
            <a:endParaRPr lang="zh-TW" altLang="en-US"/>
          </a:p>
        </p:txBody>
      </p:sp>
    </p:spTree>
    <p:extLst>
      <p:ext uri="{BB962C8B-B14F-4D97-AF65-F5344CB8AC3E}">
        <p14:creationId xmlns:p14="http://schemas.microsoft.com/office/powerpoint/2010/main" val="2226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https://www.youtube.com/watch?v=5vOYgJ-80Bg&amp;ab_channel=RamiKhushaba</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17</a:t>
            </a:fld>
            <a:endParaRPr lang="zh-TW" altLang="en-US"/>
          </a:p>
        </p:txBody>
      </p:sp>
    </p:spTree>
    <p:extLst>
      <p:ext uri="{BB962C8B-B14F-4D97-AF65-F5344CB8AC3E}">
        <p14:creationId xmlns:p14="http://schemas.microsoft.com/office/powerpoint/2010/main" val="245891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err="1" smtClean="0">
                <a:solidFill>
                  <a:schemeClr val="tx1"/>
                </a:solidFill>
                <a:effectLst/>
                <a:latin typeface="+mn-lt"/>
                <a:ea typeface="+mn-ea"/>
                <a:cs typeface="+mn-cs"/>
              </a:rPr>
              <a:t>Szczepański</a:t>
            </a:r>
            <a:r>
              <a:rPr lang="en-US" altLang="zh-TW" sz="1200" b="0" i="0" kern="1200" dirty="0" smtClean="0">
                <a:solidFill>
                  <a:schemeClr val="tx1"/>
                </a:solidFill>
                <a:effectLst/>
                <a:latin typeface="+mn-lt"/>
                <a:ea typeface="+mn-ea"/>
                <a:cs typeface="+mn-cs"/>
              </a:rPr>
              <a:t>, J., </a:t>
            </a:r>
            <a:r>
              <a:rPr lang="en-US" altLang="zh-TW" sz="1200" b="0" i="0" kern="1200" dirty="0" err="1" smtClean="0">
                <a:solidFill>
                  <a:schemeClr val="tx1"/>
                </a:solidFill>
                <a:effectLst/>
                <a:latin typeface="+mn-lt"/>
                <a:ea typeface="+mn-ea"/>
                <a:cs typeface="+mn-cs"/>
              </a:rPr>
              <a:t>Amigó</a:t>
            </a:r>
            <a:r>
              <a:rPr lang="en-US" altLang="zh-TW" sz="1200" b="0" i="0" kern="1200" dirty="0" smtClean="0">
                <a:solidFill>
                  <a:schemeClr val="tx1"/>
                </a:solidFill>
                <a:effectLst/>
                <a:latin typeface="+mn-lt"/>
                <a:ea typeface="+mn-ea"/>
                <a:cs typeface="+mn-cs"/>
              </a:rPr>
              <a:t>, J. M., </a:t>
            </a:r>
            <a:r>
              <a:rPr lang="en-US" altLang="zh-TW" sz="1200" b="0" i="0" kern="1200" dirty="0" err="1" smtClean="0">
                <a:solidFill>
                  <a:schemeClr val="tx1"/>
                </a:solidFill>
                <a:effectLst/>
                <a:latin typeface="+mn-lt"/>
                <a:ea typeface="+mn-ea"/>
                <a:cs typeface="+mn-cs"/>
              </a:rPr>
              <a:t>Wajnryb</a:t>
            </a:r>
            <a:r>
              <a:rPr lang="en-US" altLang="zh-TW" sz="1200" b="0" i="0" kern="1200" dirty="0" smtClean="0">
                <a:solidFill>
                  <a:schemeClr val="tx1"/>
                </a:solidFill>
                <a:effectLst/>
                <a:latin typeface="+mn-lt"/>
                <a:ea typeface="+mn-ea"/>
                <a:cs typeface="+mn-cs"/>
              </a:rPr>
              <a:t>, E., &amp; Sanchez-</a:t>
            </a:r>
            <a:r>
              <a:rPr lang="en-US" altLang="zh-TW" sz="1200" b="0" i="0" kern="1200" dirty="0" err="1" smtClean="0">
                <a:solidFill>
                  <a:schemeClr val="tx1"/>
                </a:solidFill>
                <a:effectLst/>
                <a:latin typeface="+mn-lt"/>
                <a:ea typeface="+mn-ea"/>
                <a:cs typeface="+mn-cs"/>
              </a:rPr>
              <a:t>Vives</a:t>
            </a:r>
            <a:r>
              <a:rPr lang="en-US" altLang="zh-TW" sz="1200" b="0" i="0" kern="1200" dirty="0" smtClean="0">
                <a:solidFill>
                  <a:schemeClr val="tx1"/>
                </a:solidFill>
                <a:effectLst/>
                <a:latin typeface="+mn-lt"/>
                <a:ea typeface="+mn-ea"/>
                <a:cs typeface="+mn-cs"/>
              </a:rPr>
              <a:t>, M. V. (2004). Characterizing spike trains with Lempel–</a:t>
            </a:r>
            <a:r>
              <a:rPr lang="en-US" altLang="zh-TW" sz="1200" b="0" i="0" kern="1200" dirty="0" err="1" smtClean="0">
                <a:solidFill>
                  <a:schemeClr val="tx1"/>
                </a:solidFill>
                <a:effectLst/>
                <a:latin typeface="+mn-lt"/>
                <a:ea typeface="+mn-ea"/>
                <a:cs typeface="+mn-cs"/>
              </a:rPr>
              <a:t>Ziv</a:t>
            </a:r>
            <a:r>
              <a:rPr lang="en-US" altLang="zh-TW" sz="1200" b="0" i="0" kern="1200" dirty="0" smtClean="0">
                <a:solidFill>
                  <a:schemeClr val="tx1"/>
                </a:solidFill>
                <a:effectLst/>
                <a:latin typeface="+mn-lt"/>
                <a:ea typeface="+mn-ea"/>
                <a:cs typeface="+mn-cs"/>
              </a:rPr>
              <a:t> complexity. </a:t>
            </a:r>
            <a:r>
              <a:rPr lang="en-US" altLang="zh-TW" sz="1200" b="0" i="1" kern="1200" dirty="0" err="1" smtClean="0">
                <a:solidFill>
                  <a:schemeClr val="tx1"/>
                </a:solidFill>
                <a:effectLst/>
                <a:latin typeface="+mn-lt"/>
                <a:ea typeface="+mn-ea"/>
                <a:cs typeface="+mn-cs"/>
              </a:rPr>
              <a:t>Neurocomputing</a:t>
            </a:r>
            <a:r>
              <a:rPr lang="en-US" altLang="zh-TW"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58</a:t>
            </a:r>
            <a:r>
              <a:rPr lang="en-US" altLang="zh-TW" sz="1200" b="0" i="0" kern="1200" dirty="0" smtClean="0">
                <a:solidFill>
                  <a:schemeClr val="tx1"/>
                </a:solidFill>
                <a:effectLst/>
                <a:latin typeface="+mn-lt"/>
                <a:ea typeface="+mn-ea"/>
                <a:cs typeface="+mn-cs"/>
              </a:rPr>
              <a:t>, 79-84.</a:t>
            </a:r>
            <a:endParaRPr lang="zh-TW" altLang="en-US" dirty="0"/>
          </a:p>
        </p:txBody>
      </p:sp>
      <p:sp>
        <p:nvSpPr>
          <p:cNvPr id="4" name="投影片編號版面配置區 3"/>
          <p:cNvSpPr>
            <a:spLocks noGrp="1"/>
          </p:cNvSpPr>
          <p:nvPr>
            <p:ph type="sldNum" sz="quarter" idx="10"/>
          </p:nvPr>
        </p:nvSpPr>
        <p:spPr/>
        <p:txBody>
          <a:bodyPr/>
          <a:lstStyle/>
          <a:p>
            <a:fld id="{08973148-FCDF-45F1-A9D6-2F3E654A8F21}" type="slidenum">
              <a:rPr lang="zh-TW" altLang="en-US" smtClean="0"/>
              <a:t>22</a:t>
            </a:fld>
            <a:endParaRPr lang="zh-TW" altLang="en-US"/>
          </a:p>
        </p:txBody>
      </p:sp>
    </p:spTree>
    <p:extLst>
      <p:ext uri="{BB962C8B-B14F-4D97-AF65-F5344CB8AC3E}">
        <p14:creationId xmlns:p14="http://schemas.microsoft.com/office/powerpoint/2010/main" val="185528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302858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33064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78608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81737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1115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97258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8340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126271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8771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37871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8BF5E2C-DE14-4C4F-9EE1-DE90B6AAB51D}" type="datetimeFigureOut">
              <a:rPr lang="zh-TW" altLang="en-US" smtClean="0"/>
              <a:t>2023/10/29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01716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F5E2C-DE14-4C4F-9EE1-DE90B6AAB51D}" type="datetimeFigureOut">
              <a:rPr lang="zh-TW" altLang="en-US" smtClean="0"/>
              <a:t>2023/10/29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38EC0-92F7-4B67-8E5F-98A7C1D321D5}" type="slidenum">
              <a:rPr lang="zh-TW" altLang="en-US" smtClean="0"/>
              <a:t>‹#›</a:t>
            </a:fld>
            <a:endParaRPr lang="zh-TW" altLang="en-US"/>
          </a:p>
        </p:txBody>
      </p:sp>
    </p:spTree>
    <p:extLst>
      <p:ext uri="{BB962C8B-B14F-4D97-AF65-F5344CB8AC3E}">
        <p14:creationId xmlns:p14="http://schemas.microsoft.com/office/powerpoint/2010/main" val="223584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searchgate.net/figure/Comparison-of-Lempel-Ziv-and-multiscale-entropy-analysis-A-Lempel-Ziv-complexity_fig1_32460163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dlnu.edu.cn/xintong/docs/20121128144202794986.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iencedirect.com/science/article/pii/S105381192200369X#bib005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ToZFyIvnQnI&amp;list=RDCMUCUR_LsXk7IYyueSnXcNextQ&amp;index=2&amp;ab_channel=MikeXCoh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Methods in </a:t>
            </a:r>
            <a:r>
              <a:rPr lang="en-US" altLang="zh-TW" dirty="0" err="1" smtClean="0"/>
              <a:t>spatialtemporal</a:t>
            </a:r>
            <a:r>
              <a:rPr lang="en-US" altLang="zh-TW" dirty="0" smtClean="0"/>
              <a:t> approach</a:t>
            </a:r>
            <a:endParaRPr lang="zh-TW" altLang="en-US" dirty="0"/>
          </a:p>
        </p:txBody>
      </p:sp>
      <p:sp>
        <p:nvSpPr>
          <p:cNvPr id="3" name="副標題 2"/>
          <p:cNvSpPr>
            <a:spLocks noGrp="1"/>
          </p:cNvSpPr>
          <p:nvPr>
            <p:ph type="subTitle" idx="1"/>
          </p:nvPr>
        </p:nvSpPr>
        <p:spPr/>
        <p:txBody>
          <a:bodyPr/>
          <a:lstStyle/>
          <a:p>
            <a:r>
              <a:rPr lang="en-US" altLang="zh-TW" dirty="0" err="1" smtClean="0"/>
              <a:t>Fei</a:t>
            </a:r>
            <a:endParaRPr lang="zh-TW" altLang="en-US" dirty="0"/>
          </a:p>
        </p:txBody>
      </p:sp>
    </p:spTree>
    <p:extLst>
      <p:ext uri="{BB962C8B-B14F-4D97-AF65-F5344CB8AC3E}">
        <p14:creationId xmlns:p14="http://schemas.microsoft.com/office/powerpoint/2010/main" val="62130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Entropy</a:t>
            </a:r>
            <a:endParaRPr lang="zh-TW" altLang="en-US" dirty="0"/>
          </a:p>
        </p:txBody>
      </p:sp>
      <p:sp>
        <p:nvSpPr>
          <p:cNvPr id="3" name="內容版面配置區 2"/>
          <p:cNvSpPr>
            <a:spLocks noGrp="1"/>
          </p:cNvSpPr>
          <p:nvPr>
            <p:ph idx="1"/>
          </p:nvPr>
        </p:nvSpPr>
        <p:spPr/>
        <p:txBody>
          <a:bodyPr/>
          <a:lstStyle/>
          <a:p>
            <a:r>
              <a:rPr lang="en-US" altLang="zh-TW" dirty="0"/>
              <a:t>Entropy was originally used </a:t>
            </a:r>
            <a:r>
              <a:rPr lang="en-US" altLang="zh-TW" dirty="0" smtClean="0"/>
              <a:t>in</a:t>
            </a:r>
            <a:r>
              <a:rPr lang="zh-TW" altLang="en-US" dirty="0" smtClean="0"/>
              <a:t> </a:t>
            </a:r>
            <a:r>
              <a:rPr lang="en-US" altLang="zh-TW" dirty="0" smtClean="0"/>
              <a:t>thermodynamics </a:t>
            </a:r>
            <a:r>
              <a:rPr lang="en-US" altLang="zh-TW" dirty="0"/>
              <a:t>to measure the distribution probability of </a:t>
            </a:r>
            <a:r>
              <a:rPr lang="en-US" altLang="zh-TW" dirty="0" smtClean="0"/>
              <a:t>molecules</a:t>
            </a:r>
          </a:p>
          <a:p>
            <a:r>
              <a:rPr lang="en-US" altLang="zh-TW" dirty="0"/>
              <a:t>For example, </a:t>
            </a:r>
            <a:r>
              <a:rPr lang="en-US" altLang="zh-TW" dirty="0" smtClean="0"/>
              <a:t>molecules</a:t>
            </a:r>
            <a:r>
              <a:rPr lang="zh-TW" altLang="en-US" dirty="0" smtClean="0"/>
              <a:t> </a:t>
            </a:r>
            <a:r>
              <a:rPr lang="en-US" altLang="zh-TW" dirty="0" smtClean="0"/>
              <a:t>have </a:t>
            </a:r>
            <a:r>
              <a:rPr lang="en-US" altLang="zh-TW" dirty="0"/>
              <a:t>fewer opportunities to move in a crystal than in a </a:t>
            </a:r>
            <a:r>
              <a:rPr lang="en-US" altLang="zh-TW" dirty="0" smtClean="0"/>
              <a:t>liquid</a:t>
            </a:r>
          </a:p>
          <a:p>
            <a:r>
              <a:rPr lang="en-US" altLang="zh-TW" dirty="0"/>
              <a:t>The unrestricted movement </a:t>
            </a:r>
            <a:r>
              <a:rPr lang="en-US" altLang="zh-TW" dirty="0" smtClean="0"/>
              <a:t>of</a:t>
            </a:r>
            <a:r>
              <a:rPr lang="zh-TW" altLang="en-US" dirty="0" smtClean="0"/>
              <a:t> </a:t>
            </a:r>
            <a:r>
              <a:rPr lang="en-US" altLang="zh-TW" dirty="0" smtClean="0"/>
              <a:t>the </a:t>
            </a:r>
            <a:r>
              <a:rPr lang="en-US" altLang="zh-TW" dirty="0"/>
              <a:t>molecules in a liquid displays a higher entropy as well as more chaotic </a:t>
            </a:r>
            <a:r>
              <a:rPr lang="en-US" altLang="zh-TW" dirty="0" err="1"/>
              <a:t>behaviour</a:t>
            </a:r>
            <a:endParaRPr lang="zh-TW" altLang="en-US" dirty="0"/>
          </a:p>
        </p:txBody>
      </p:sp>
    </p:spTree>
    <p:extLst>
      <p:ext uri="{BB962C8B-B14F-4D97-AF65-F5344CB8AC3E}">
        <p14:creationId xmlns:p14="http://schemas.microsoft.com/office/powerpoint/2010/main" val="239031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Entropy</a:t>
            </a:r>
            <a:endParaRPr lang="zh-TW" altLang="en-US" dirty="0"/>
          </a:p>
        </p:txBody>
      </p:sp>
      <p:sp>
        <p:nvSpPr>
          <p:cNvPr id="3" name="內容版面配置區 2"/>
          <p:cNvSpPr>
            <a:spLocks noGrp="1"/>
          </p:cNvSpPr>
          <p:nvPr>
            <p:ph idx="1"/>
          </p:nvPr>
        </p:nvSpPr>
        <p:spPr>
          <a:xfrm>
            <a:off x="838200" y="1825624"/>
            <a:ext cx="10515600" cy="4851901"/>
          </a:xfrm>
        </p:spPr>
        <p:txBody>
          <a:bodyPr>
            <a:normAutofit lnSpcReduction="10000"/>
          </a:bodyPr>
          <a:lstStyle/>
          <a:p>
            <a:r>
              <a:rPr lang="en-US" altLang="zh-TW" dirty="0" smtClean="0"/>
              <a:t>Entropy</a:t>
            </a:r>
            <a:r>
              <a:rPr lang="zh-TW" altLang="en-US" dirty="0" smtClean="0"/>
              <a:t> </a:t>
            </a:r>
            <a:r>
              <a:rPr lang="en-US" altLang="zh-TW" dirty="0" smtClean="0"/>
              <a:t>can be implied in signal analysis, measuring </a:t>
            </a:r>
            <a:r>
              <a:rPr lang="en-US" altLang="zh-TW" dirty="0"/>
              <a:t>the regularity of a time series by evaluation </a:t>
            </a:r>
            <a:r>
              <a:rPr lang="en-US" altLang="zh-TW" dirty="0" smtClean="0"/>
              <a:t>the appearance </a:t>
            </a:r>
            <a:r>
              <a:rPr lang="en-US" altLang="zh-TW" dirty="0"/>
              <a:t>of repetitive </a:t>
            </a:r>
            <a:r>
              <a:rPr lang="en-US" altLang="zh-TW" dirty="0" smtClean="0"/>
              <a:t>patterns</a:t>
            </a:r>
          </a:p>
          <a:p>
            <a:r>
              <a:rPr lang="en-US" altLang="zh-TW" b="1" dirty="0" smtClean="0"/>
              <a:t>To quantify how regular or chaotic is in that time series</a:t>
            </a:r>
          </a:p>
          <a:p>
            <a:r>
              <a:rPr lang="en-US" altLang="zh-TW" dirty="0" smtClean="0"/>
              <a:t>Entropy </a:t>
            </a:r>
            <a:r>
              <a:rPr lang="en-US" altLang="zh-TW" dirty="0"/>
              <a:t>value </a:t>
            </a:r>
            <a:r>
              <a:rPr lang="zh-TW" altLang="en-US" b="1" dirty="0" smtClean="0"/>
              <a:t>↑ </a:t>
            </a:r>
            <a:r>
              <a:rPr lang="en-US" altLang="zh-TW" b="1" dirty="0" smtClean="0"/>
              <a:t>:</a:t>
            </a:r>
            <a:r>
              <a:rPr lang="zh-TW" altLang="en-US" b="1" dirty="0" smtClean="0"/>
              <a:t> </a:t>
            </a:r>
            <a:r>
              <a:rPr lang="en-US" altLang="zh-TW" b="1" dirty="0" smtClean="0"/>
              <a:t>more</a:t>
            </a:r>
            <a:r>
              <a:rPr lang="en-US" altLang="zh-TW" dirty="0" smtClean="0"/>
              <a:t> irregular/unpredictable/chaotic/disorder</a:t>
            </a:r>
            <a:r>
              <a:rPr lang="zh-TW" altLang="en-US" dirty="0" smtClean="0"/>
              <a:t> </a:t>
            </a:r>
            <a:r>
              <a:rPr lang="en-US" altLang="zh-TW" dirty="0" smtClean="0"/>
              <a:t>signal</a:t>
            </a:r>
          </a:p>
          <a:p>
            <a:r>
              <a:rPr lang="en-US" altLang="zh-TW" dirty="0"/>
              <a:t>Entropy value </a:t>
            </a:r>
            <a:r>
              <a:rPr lang="zh-TW" altLang="en-US" b="1" dirty="0" smtClean="0"/>
              <a:t>↓ </a:t>
            </a:r>
            <a:r>
              <a:rPr lang="en-US" altLang="zh-TW" b="1" dirty="0" smtClean="0"/>
              <a:t>: more </a:t>
            </a:r>
            <a:r>
              <a:rPr lang="en-US" altLang="zh-TW" dirty="0" smtClean="0"/>
              <a:t>regular/predictable/order </a:t>
            </a:r>
            <a:r>
              <a:rPr lang="en-US" altLang="zh-TW" dirty="0"/>
              <a:t>signal</a:t>
            </a:r>
            <a:endParaRPr lang="zh-TW" altLang="en-US" b="1" dirty="0"/>
          </a:p>
          <a:p>
            <a:r>
              <a:rPr lang="en-US" altLang="zh-TW" dirty="0" smtClean="0"/>
              <a:t>Entropy </a:t>
            </a:r>
            <a:r>
              <a:rPr lang="en-US" altLang="zh-TW" dirty="0"/>
              <a:t>can be used to measure the level of chaos of the </a:t>
            </a:r>
            <a:r>
              <a:rPr lang="en-US" altLang="zh-TW" dirty="0" smtClean="0"/>
              <a:t>system. </a:t>
            </a:r>
            <a:r>
              <a:rPr lang="en-US" altLang="zh-TW" dirty="0"/>
              <a:t>Higher entropy indicates more complex system </a:t>
            </a:r>
            <a:endParaRPr lang="en-US" altLang="zh-TW" dirty="0" smtClean="0"/>
          </a:p>
          <a:p>
            <a:r>
              <a:rPr lang="en-US" altLang="zh-TW" dirty="0"/>
              <a:t>It is a nonlinear measure quantifying the degree of complexity in a time series</a:t>
            </a:r>
          </a:p>
          <a:p>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289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Entropy</a:t>
            </a:r>
            <a:endParaRPr lang="zh-TW" altLang="en-US" dirty="0"/>
          </a:p>
        </p:txBody>
      </p:sp>
      <p:sp>
        <p:nvSpPr>
          <p:cNvPr id="3" name="內容版面配置區 2"/>
          <p:cNvSpPr>
            <a:spLocks noGrp="1"/>
          </p:cNvSpPr>
          <p:nvPr>
            <p:ph idx="1"/>
          </p:nvPr>
        </p:nvSpPr>
        <p:spPr>
          <a:xfrm>
            <a:off x="838200" y="1825624"/>
            <a:ext cx="10515600" cy="4900029"/>
          </a:xfrm>
        </p:spPr>
        <p:txBody>
          <a:bodyPr>
            <a:normAutofit/>
          </a:bodyPr>
          <a:lstStyle/>
          <a:p>
            <a:r>
              <a:rPr lang="en-US" altLang="zh-TW" dirty="0" smtClean="0"/>
              <a:t>Sometimes in the time series data, if we see mean, variance and </a:t>
            </a:r>
            <a:r>
              <a:rPr lang="en-US" altLang="zh-TW" dirty="0"/>
              <a:t>standard </a:t>
            </a:r>
            <a:r>
              <a:rPr lang="en-US" altLang="zh-TW" dirty="0" smtClean="0"/>
              <a:t>variance, we will miss important information</a:t>
            </a:r>
            <a:br>
              <a:rPr lang="en-US" altLang="zh-TW" dirty="0" smtClean="0"/>
            </a:br>
            <a:r>
              <a:rPr lang="en-US" altLang="zh-TW" dirty="0" smtClean="0"/>
              <a:t/>
            </a:r>
            <a:br>
              <a:rPr lang="en-US" altLang="zh-TW" dirty="0" smtClean="0"/>
            </a:br>
            <a:r>
              <a:rPr lang="en-US" altLang="zh-TW" dirty="0" smtClean="0"/>
              <a:t>Time series 1:</a:t>
            </a:r>
            <a:r>
              <a:rPr lang="zh-TW" altLang="en-US" dirty="0" smtClean="0"/>
              <a:t> </a:t>
            </a:r>
            <a:r>
              <a:rPr lang="en-US" altLang="zh-TW" dirty="0" smtClean="0"/>
              <a:t>(1,2,1,2,1,2,1,2,1,2,...)</a:t>
            </a:r>
            <a:br>
              <a:rPr lang="en-US" altLang="zh-TW" dirty="0" smtClean="0"/>
            </a:br>
            <a:r>
              <a:rPr lang="en-US" altLang="zh-TW" dirty="0" smtClean="0"/>
              <a:t/>
            </a:r>
            <a:br>
              <a:rPr lang="en-US" altLang="zh-TW" dirty="0" smtClean="0"/>
            </a:br>
            <a:r>
              <a:rPr lang="en-US" altLang="zh-TW" dirty="0" smtClean="0"/>
              <a:t>Time series 2:</a:t>
            </a:r>
            <a:r>
              <a:rPr lang="zh-TW" altLang="en-US" dirty="0" smtClean="0"/>
              <a:t> </a:t>
            </a:r>
            <a:r>
              <a:rPr lang="en-US" altLang="zh-TW" dirty="0"/>
              <a:t>(1,1,2,1,2,2,2,2,1,1</a:t>
            </a:r>
            <a:r>
              <a:rPr lang="en-US" altLang="zh-TW" dirty="0" smtClean="0"/>
              <a:t>,...)</a:t>
            </a:r>
            <a:endParaRPr lang="en-US" altLang="zh-TW" dirty="0"/>
          </a:p>
          <a:p>
            <a:endParaRPr lang="en-US" altLang="zh-TW" dirty="0" smtClean="0"/>
          </a:p>
          <a:p>
            <a:r>
              <a:rPr lang="en-US" altLang="zh-TW" dirty="0" smtClean="0"/>
              <a:t>Their </a:t>
            </a:r>
            <a:r>
              <a:rPr lang="en-US" altLang="zh-TW" dirty="0"/>
              <a:t>mean, variance and </a:t>
            </a:r>
            <a:r>
              <a:rPr lang="en-US" altLang="zh-TW" dirty="0" smtClean="0"/>
              <a:t>median are almost the same, but entropy are different</a:t>
            </a:r>
          </a:p>
          <a:p>
            <a:r>
              <a:rPr lang="en-US" altLang="zh-TW" dirty="0" smtClean="0"/>
              <a:t>Entropy of time series 2 is higher than time series 1</a:t>
            </a:r>
          </a:p>
          <a:p>
            <a:r>
              <a:rPr lang="en-US" altLang="zh-TW" dirty="0"/>
              <a:t>Time series </a:t>
            </a:r>
            <a:r>
              <a:rPr lang="en-US" altLang="zh-TW" dirty="0" smtClean="0"/>
              <a:t>1 has </a:t>
            </a:r>
            <a:r>
              <a:rPr lang="en-US" altLang="zh-TW" dirty="0"/>
              <a:t>repetitive </a:t>
            </a:r>
            <a:r>
              <a:rPr lang="en-US" altLang="zh-TW" dirty="0" smtClean="0"/>
              <a:t>pattern/</a:t>
            </a:r>
            <a:r>
              <a:rPr lang="en-US" altLang="zh-TW" dirty="0"/>
              <a:t> self-similarity </a:t>
            </a:r>
            <a:r>
              <a:rPr lang="en-US" altLang="zh-TW" dirty="0" smtClean="0"/>
              <a:t>pattern</a:t>
            </a:r>
          </a:p>
        </p:txBody>
      </p:sp>
    </p:spTree>
    <p:extLst>
      <p:ext uri="{BB962C8B-B14F-4D97-AF65-F5344CB8AC3E}">
        <p14:creationId xmlns:p14="http://schemas.microsoft.com/office/powerpoint/2010/main" val="43797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Approximate </a:t>
            </a:r>
            <a:r>
              <a:rPr lang="en-US" altLang="zh-TW" dirty="0" smtClean="0"/>
              <a:t>entropy (</a:t>
            </a:r>
            <a:r>
              <a:rPr lang="en-US" altLang="zh-TW" dirty="0" err="1" smtClean="0"/>
              <a:t>ApEn</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err="1"/>
              <a:t>ApEn</a:t>
            </a:r>
            <a:r>
              <a:rPr lang="en-US" altLang="zh-TW" dirty="0"/>
              <a:t> is a parameter that measures sequential and temporal regularity/irregularity in a </a:t>
            </a:r>
            <a:r>
              <a:rPr lang="en-US" altLang="zh-TW" dirty="0" smtClean="0"/>
              <a:t>series</a:t>
            </a:r>
          </a:p>
          <a:p>
            <a:r>
              <a:rPr lang="en-US" altLang="zh-TW" dirty="0" err="1" smtClean="0"/>
              <a:t>ApEn</a:t>
            </a:r>
            <a:r>
              <a:rPr lang="en-US" altLang="zh-TW" dirty="0" smtClean="0"/>
              <a:t> examines time series for similar epochs</a:t>
            </a:r>
          </a:p>
          <a:p>
            <a:r>
              <a:rPr lang="en-US" altLang="zh-TW" dirty="0" smtClean="0"/>
              <a:t>Low </a:t>
            </a:r>
            <a:r>
              <a:rPr lang="en-US" altLang="zh-TW" dirty="0" err="1"/>
              <a:t>ApEn</a:t>
            </a:r>
            <a:r>
              <a:rPr lang="en-US" altLang="zh-TW" dirty="0"/>
              <a:t> values reflect that the series is regular, repetitive and predictable, with patterns that repeat throughout of the </a:t>
            </a:r>
            <a:r>
              <a:rPr lang="en-US" altLang="zh-TW" dirty="0" smtClean="0"/>
              <a:t>series</a:t>
            </a:r>
          </a:p>
          <a:p>
            <a:r>
              <a:rPr lang="en-US" altLang="zh-TW" dirty="0" smtClean="0"/>
              <a:t>High </a:t>
            </a:r>
            <a:r>
              <a:rPr lang="en-US" altLang="zh-TW" dirty="0" err="1"/>
              <a:t>ApEn</a:t>
            </a:r>
            <a:r>
              <a:rPr lang="en-US" altLang="zh-TW" dirty="0"/>
              <a:t> values mean that the series is irregular and unpredictable, with a low number of repeated </a:t>
            </a:r>
            <a:r>
              <a:rPr lang="en-US" altLang="zh-TW" dirty="0" smtClean="0"/>
              <a:t>patterns</a:t>
            </a:r>
          </a:p>
          <a:p>
            <a:r>
              <a:rPr lang="en-US" altLang="zh-TW" dirty="0" err="1"/>
              <a:t>ApEn</a:t>
            </a:r>
            <a:r>
              <a:rPr lang="en-US" altLang="zh-TW" dirty="0"/>
              <a:t> </a:t>
            </a:r>
            <a:r>
              <a:rPr lang="en-US" altLang="zh-TW" dirty="0" smtClean="0"/>
              <a:t>bias: </a:t>
            </a:r>
            <a:r>
              <a:rPr lang="en-US" altLang="zh-TW" dirty="0"/>
              <a:t>self-matching problem</a:t>
            </a:r>
            <a:endParaRPr lang="zh-TW" altLang="en-US" dirty="0"/>
          </a:p>
        </p:txBody>
      </p:sp>
    </p:spTree>
    <p:extLst>
      <p:ext uri="{BB962C8B-B14F-4D97-AF65-F5344CB8AC3E}">
        <p14:creationId xmlns:p14="http://schemas.microsoft.com/office/powerpoint/2010/main" val="104458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3"/>
          <a:stretch>
            <a:fillRect/>
          </a:stretch>
        </p:blipFill>
        <p:spPr>
          <a:xfrm>
            <a:off x="238044" y="365125"/>
            <a:ext cx="11282774" cy="6148136"/>
          </a:xfrm>
          <a:prstGeom prst="rect">
            <a:avLst/>
          </a:prstGeom>
        </p:spPr>
      </p:pic>
    </p:spTree>
    <p:extLst>
      <p:ext uri="{BB962C8B-B14F-4D97-AF65-F5344CB8AC3E}">
        <p14:creationId xmlns:p14="http://schemas.microsoft.com/office/powerpoint/2010/main" val="123560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3"/>
          <a:stretch>
            <a:fillRect/>
          </a:stretch>
        </p:blipFill>
        <p:spPr>
          <a:xfrm>
            <a:off x="368663" y="296862"/>
            <a:ext cx="11454674" cy="6264275"/>
          </a:xfrm>
          <a:prstGeom prst="rect">
            <a:avLst/>
          </a:prstGeom>
        </p:spPr>
      </p:pic>
    </p:spTree>
    <p:extLst>
      <p:ext uri="{BB962C8B-B14F-4D97-AF65-F5344CB8AC3E}">
        <p14:creationId xmlns:p14="http://schemas.microsoft.com/office/powerpoint/2010/main" val="1609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entropy (</a:t>
            </a:r>
            <a:r>
              <a:rPr lang="en-US" altLang="zh-TW" dirty="0" err="1" smtClean="0"/>
              <a:t>SampEn</a:t>
            </a:r>
            <a:r>
              <a:rPr lang="en-US" altLang="zh-TW" dirty="0" smtClean="0"/>
              <a:t>)</a:t>
            </a:r>
            <a:endParaRPr lang="zh-TW" altLang="en-US" dirty="0"/>
          </a:p>
        </p:txBody>
      </p:sp>
      <p:sp>
        <p:nvSpPr>
          <p:cNvPr id="3" name="內容版面配置區 2"/>
          <p:cNvSpPr>
            <a:spLocks noGrp="1"/>
          </p:cNvSpPr>
          <p:nvPr>
            <p:ph idx="1"/>
          </p:nvPr>
        </p:nvSpPr>
        <p:spPr>
          <a:xfrm>
            <a:off x="838200" y="1825624"/>
            <a:ext cx="10515600" cy="4695491"/>
          </a:xfrm>
        </p:spPr>
        <p:txBody>
          <a:bodyPr>
            <a:normAutofit/>
          </a:bodyPr>
          <a:lstStyle/>
          <a:p>
            <a:r>
              <a:rPr lang="en-US" altLang="zh-TW" dirty="0" smtClean="0"/>
              <a:t>Solving </a:t>
            </a:r>
            <a:r>
              <a:rPr lang="en-US" altLang="zh-TW" dirty="0"/>
              <a:t>the self-matching problem to eliminate the </a:t>
            </a:r>
            <a:r>
              <a:rPr lang="en-US" altLang="zh-TW" dirty="0" err="1"/>
              <a:t>ApEn</a:t>
            </a:r>
            <a:r>
              <a:rPr lang="en-US" altLang="zh-TW" dirty="0"/>
              <a:t> </a:t>
            </a:r>
            <a:r>
              <a:rPr lang="en-US" altLang="zh-TW" dirty="0" smtClean="0"/>
              <a:t>bias</a:t>
            </a:r>
          </a:p>
          <a:p>
            <a:r>
              <a:rPr lang="en-US" altLang="zh-TW" dirty="0" err="1" smtClean="0"/>
              <a:t>SampEn</a:t>
            </a:r>
            <a:r>
              <a:rPr lang="en-US" altLang="zh-TW" dirty="0"/>
              <a:t> is largely independent of record length and displays relative consistency under circumstances where </a:t>
            </a:r>
            <a:r>
              <a:rPr lang="en-US" altLang="zh-TW" dirty="0" err="1"/>
              <a:t>ApEn</a:t>
            </a:r>
            <a:r>
              <a:rPr lang="en-US" altLang="zh-TW" dirty="0"/>
              <a:t> does not</a:t>
            </a:r>
            <a:endParaRPr lang="en-US" altLang="zh-TW" dirty="0" smtClean="0"/>
          </a:p>
          <a:p>
            <a:r>
              <a:rPr lang="en-US" altLang="zh-TW" dirty="0" smtClean="0"/>
              <a:t>To estimate </a:t>
            </a:r>
            <a:r>
              <a:rPr lang="en-US" altLang="zh-TW" dirty="0"/>
              <a:t>the randomness of a series of data without any previous knowledge about the source generating the </a:t>
            </a:r>
            <a:r>
              <a:rPr lang="en-US" altLang="zh-TW" dirty="0" smtClean="0"/>
              <a:t>dataset</a:t>
            </a:r>
          </a:p>
          <a:p>
            <a:r>
              <a:rPr lang="en-US" altLang="zh-TW" dirty="0" err="1" smtClean="0"/>
              <a:t>SampEn</a:t>
            </a:r>
            <a:r>
              <a:rPr lang="en-US" altLang="zh-TW" dirty="0" smtClean="0"/>
              <a:t> </a:t>
            </a:r>
            <a:r>
              <a:rPr lang="en-US" altLang="zh-TW" dirty="0"/>
              <a:t>method is defined as the negative of </a:t>
            </a:r>
            <a:r>
              <a:rPr lang="en-US" altLang="zh-TW" dirty="0" smtClean="0"/>
              <a:t>the</a:t>
            </a:r>
            <a:r>
              <a:rPr lang="zh-TW" altLang="en-US" dirty="0" smtClean="0"/>
              <a:t> </a:t>
            </a:r>
            <a:r>
              <a:rPr lang="en-US" altLang="zh-TW" dirty="0" smtClean="0"/>
              <a:t>natural </a:t>
            </a:r>
            <a:r>
              <a:rPr lang="en-US" altLang="zh-TW" dirty="0"/>
              <a:t>logarithm of the conditional probability that sequences which close to each </a:t>
            </a:r>
            <a:r>
              <a:rPr lang="en-US" altLang="zh-TW" dirty="0" smtClean="0"/>
              <a:t>other</a:t>
            </a:r>
            <a:r>
              <a:rPr lang="zh-TW" altLang="en-US" dirty="0" smtClean="0"/>
              <a:t> </a:t>
            </a:r>
            <a:r>
              <a:rPr lang="en-US" altLang="zh-TW" dirty="0" smtClean="0"/>
              <a:t>within </a:t>
            </a:r>
            <a:r>
              <a:rPr lang="en-US" altLang="zh-TW" dirty="0"/>
              <a:t>a threshold r for m consecutive data points remain close to each other when </a:t>
            </a:r>
            <a:r>
              <a:rPr lang="en-US" altLang="zh-TW" dirty="0" smtClean="0"/>
              <a:t>adding</a:t>
            </a:r>
            <a:r>
              <a:rPr lang="zh-TW" altLang="en-US" dirty="0" smtClean="0"/>
              <a:t> </a:t>
            </a:r>
            <a:r>
              <a:rPr lang="en-US" altLang="zh-TW" dirty="0" smtClean="0"/>
              <a:t>one </a:t>
            </a:r>
            <a:r>
              <a:rPr lang="en-US" altLang="zh-TW" dirty="0"/>
              <a:t>more point to each </a:t>
            </a:r>
            <a:r>
              <a:rPr lang="en-US" altLang="zh-TW" dirty="0" smtClean="0"/>
              <a:t>sequence</a:t>
            </a:r>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184899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416785" y="1094874"/>
            <a:ext cx="11338670" cy="5082089"/>
          </a:xfrm>
          <a:prstGeom prst="rect">
            <a:avLst/>
          </a:prstGeom>
        </p:spPr>
      </p:pic>
    </p:spTree>
    <p:extLst>
      <p:ext uri="{BB962C8B-B14F-4D97-AF65-F5344CB8AC3E}">
        <p14:creationId xmlns:p14="http://schemas.microsoft.com/office/powerpoint/2010/main" val="220828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2478506" y="530129"/>
            <a:ext cx="7425250" cy="6131027"/>
          </a:xfrm>
          <a:prstGeom prst="rect">
            <a:avLst/>
          </a:prstGeom>
        </p:spPr>
      </p:pic>
    </p:spTree>
    <p:extLst>
      <p:ext uri="{BB962C8B-B14F-4D97-AF65-F5344CB8AC3E}">
        <p14:creationId xmlns:p14="http://schemas.microsoft.com/office/powerpoint/2010/main" val="178040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References</a:t>
            </a:r>
            <a:endParaRPr lang="zh-TW" altLang="en-US" dirty="0"/>
          </a:p>
        </p:txBody>
      </p:sp>
      <p:sp>
        <p:nvSpPr>
          <p:cNvPr id="3" name="內容版面配置區 2"/>
          <p:cNvSpPr>
            <a:spLocks noGrp="1"/>
          </p:cNvSpPr>
          <p:nvPr>
            <p:ph idx="1"/>
          </p:nvPr>
        </p:nvSpPr>
        <p:spPr/>
        <p:txBody>
          <a:bodyPr/>
          <a:lstStyle/>
          <a:p>
            <a:r>
              <a:rPr lang="en-US" altLang="zh-TW" dirty="0" err="1"/>
              <a:t>Olbrys</a:t>
            </a:r>
            <a:r>
              <a:rPr lang="en-US" altLang="zh-TW" dirty="0"/>
              <a:t>, J., &amp; Majewska, E. (2022). Approximate entropy and sample entropy algorithms in financial time series analyses. </a:t>
            </a:r>
            <a:r>
              <a:rPr lang="en-US" altLang="zh-TW" i="1" dirty="0"/>
              <a:t>Procedia Computer Science</a:t>
            </a:r>
            <a:r>
              <a:rPr lang="en-US" altLang="zh-TW" dirty="0"/>
              <a:t>, </a:t>
            </a:r>
            <a:r>
              <a:rPr lang="en-US" altLang="zh-TW" i="1" dirty="0"/>
              <a:t>207</a:t>
            </a:r>
            <a:r>
              <a:rPr lang="en-US" altLang="zh-TW" dirty="0"/>
              <a:t>, 255-264</a:t>
            </a:r>
            <a:r>
              <a:rPr lang="en-US" altLang="zh-TW" dirty="0" smtClean="0"/>
              <a:t>.</a:t>
            </a:r>
          </a:p>
          <a:p>
            <a:r>
              <a:rPr lang="en-US" altLang="zh-TW" dirty="0"/>
              <a:t>Delgado-</a:t>
            </a:r>
            <a:r>
              <a:rPr lang="en-US" altLang="zh-TW" dirty="0" err="1"/>
              <a:t>Bonal</a:t>
            </a:r>
            <a:r>
              <a:rPr lang="en-US" altLang="zh-TW" dirty="0"/>
              <a:t>, A., &amp; </a:t>
            </a:r>
            <a:r>
              <a:rPr lang="en-US" altLang="zh-TW" dirty="0" err="1"/>
              <a:t>Marshak</a:t>
            </a:r>
            <a:r>
              <a:rPr lang="en-US" altLang="zh-TW" dirty="0"/>
              <a:t>, A. (2019). Approximate entropy and sample entropy: A comprehensive tutorial. </a:t>
            </a:r>
            <a:r>
              <a:rPr lang="en-US" altLang="zh-TW" i="1" dirty="0"/>
              <a:t>Entropy</a:t>
            </a:r>
            <a:r>
              <a:rPr lang="en-US" altLang="zh-TW" dirty="0"/>
              <a:t>, </a:t>
            </a:r>
            <a:r>
              <a:rPr lang="en-US" altLang="zh-TW" i="1" dirty="0"/>
              <a:t>21</a:t>
            </a:r>
            <a:r>
              <a:rPr lang="en-US" altLang="zh-TW" dirty="0"/>
              <a:t>(6), 541.</a:t>
            </a:r>
            <a:endParaRPr lang="zh-TW" altLang="en-US" dirty="0"/>
          </a:p>
        </p:txBody>
      </p:sp>
    </p:spTree>
    <p:extLst>
      <p:ext uri="{BB962C8B-B14F-4D97-AF65-F5344CB8AC3E}">
        <p14:creationId xmlns:p14="http://schemas.microsoft.com/office/powerpoint/2010/main" val="282735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Temporal feature</a:t>
            </a:r>
            <a:r>
              <a:rPr lang="zh-TW" altLang="en-US" dirty="0" smtClean="0"/>
              <a:t> </a:t>
            </a:r>
            <a:r>
              <a:rPr lang="en-US" altLang="zh-TW" dirty="0" smtClean="0"/>
              <a:t>measurement</a:t>
            </a:r>
            <a:endParaRPr lang="zh-TW" altLang="en-US" dirty="0"/>
          </a:p>
        </p:txBody>
      </p:sp>
      <p:sp>
        <p:nvSpPr>
          <p:cNvPr id="5" name="文字版面配置區 4"/>
          <p:cNvSpPr>
            <a:spLocks noGrp="1"/>
          </p:cNvSpPr>
          <p:nvPr>
            <p:ph type="body" idx="1"/>
          </p:nvPr>
        </p:nvSpPr>
        <p:spPr/>
        <p:txBody>
          <a:bodyPr>
            <a:normAutofit/>
          </a:bodyPr>
          <a:lstStyle/>
          <a:p>
            <a:r>
              <a:rPr lang="en-US" altLang="zh-TW" sz="4000" dirty="0" smtClean="0"/>
              <a:t>Autocorrelation window (ACW)</a:t>
            </a:r>
            <a:br>
              <a:rPr lang="en-US" altLang="zh-TW" sz="4000" dirty="0" smtClean="0"/>
            </a:br>
            <a:r>
              <a:rPr lang="en-US" altLang="zh-TW" sz="4000" dirty="0" smtClean="0"/>
              <a:t>Autocorrelation function (ACF)</a:t>
            </a:r>
            <a:endParaRPr lang="zh-TW" altLang="en-US" sz="4000" dirty="0"/>
          </a:p>
        </p:txBody>
      </p:sp>
    </p:spTree>
    <p:extLst>
      <p:ext uri="{BB962C8B-B14F-4D97-AF65-F5344CB8AC3E}">
        <p14:creationId xmlns:p14="http://schemas.microsoft.com/office/powerpoint/2010/main" val="5759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a:xfrm>
            <a:off x="838200" y="1825624"/>
            <a:ext cx="10515600" cy="5032375"/>
          </a:xfrm>
        </p:spPr>
        <p:txBody>
          <a:bodyPr>
            <a:normAutofit fontScale="92500" lnSpcReduction="10000"/>
          </a:bodyPr>
          <a:lstStyle/>
          <a:p>
            <a:r>
              <a:rPr lang="en-US" altLang="zh-TW" dirty="0" err="1"/>
              <a:t>Jia</a:t>
            </a:r>
            <a:r>
              <a:rPr lang="en-US" altLang="zh-TW" dirty="0"/>
              <a:t>, Y., </a:t>
            </a:r>
            <a:r>
              <a:rPr lang="en-US" altLang="zh-TW" dirty="0" err="1"/>
              <a:t>Gu</a:t>
            </a:r>
            <a:r>
              <a:rPr lang="en-US" altLang="zh-TW" dirty="0"/>
              <a:t>, H., &amp; Luo, Q. (2017). Sample entropy reveals an age-related reduction in the complexity of dynamic brain. </a:t>
            </a:r>
            <a:r>
              <a:rPr lang="en-US" altLang="zh-TW" i="1" dirty="0"/>
              <a:t>Scientific reports</a:t>
            </a:r>
            <a:r>
              <a:rPr lang="en-US" altLang="zh-TW" dirty="0"/>
              <a:t>, </a:t>
            </a:r>
            <a:r>
              <a:rPr lang="en-US" altLang="zh-TW" i="1" dirty="0"/>
              <a:t>7</a:t>
            </a:r>
            <a:r>
              <a:rPr lang="en-US" altLang="zh-TW" dirty="0"/>
              <a:t>(1), 7990</a:t>
            </a:r>
            <a:r>
              <a:rPr lang="en-US" altLang="zh-TW" dirty="0" smtClean="0"/>
              <a:t>.</a:t>
            </a:r>
          </a:p>
          <a:p>
            <a:r>
              <a:rPr lang="en-US" altLang="zh-TW" dirty="0" err="1" smtClean="0"/>
              <a:t>Courtiol</a:t>
            </a:r>
            <a:r>
              <a:rPr lang="en-US" altLang="zh-TW" dirty="0"/>
              <a:t>, J., </a:t>
            </a:r>
            <a:r>
              <a:rPr lang="en-US" altLang="zh-TW" dirty="0" err="1"/>
              <a:t>Guye</a:t>
            </a:r>
            <a:r>
              <a:rPr lang="en-US" altLang="zh-TW" dirty="0"/>
              <a:t>, M., </a:t>
            </a:r>
            <a:r>
              <a:rPr lang="en-US" altLang="zh-TW" dirty="0" err="1"/>
              <a:t>Bartolomei</a:t>
            </a:r>
            <a:r>
              <a:rPr lang="en-US" altLang="zh-TW" dirty="0"/>
              <a:t>, F., </a:t>
            </a:r>
            <a:r>
              <a:rPr lang="en-US" altLang="zh-TW" dirty="0" err="1"/>
              <a:t>Petkoski</a:t>
            </a:r>
            <a:r>
              <a:rPr lang="en-US" altLang="zh-TW" dirty="0"/>
              <a:t>, S., &amp; </a:t>
            </a:r>
            <a:r>
              <a:rPr lang="en-US" altLang="zh-TW" dirty="0" err="1"/>
              <a:t>Jirsa</a:t>
            </a:r>
            <a:r>
              <a:rPr lang="en-US" altLang="zh-TW" dirty="0"/>
              <a:t>, V. K. (2020). Dynamical mechanisms of </a:t>
            </a:r>
            <a:r>
              <a:rPr lang="en-US" altLang="zh-TW" dirty="0" err="1"/>
              <a:t>interictal</a:t>
            </a:r>
            <a:r>
              <a:rPr lang="en-US" altLang="zh-TW" dirty="0"/>
              <a:t> resting-state functional connectivity in epilepsy. </a:t>
            </a:r>
            <a:r>
              <a:rPr lang="en-US" altLang="zh-TW" i="1" dirty="0"/>
              <a:t>Journal of Neuroscience</a:t>
            </a:r>
            <a:r>
              <a:rPr lang="en-US" altLang="zh-TW" dirty="0"/>
              <a:t>, </a:t>
            </a:r>
            <a:r>
              <a:rPr lang="en-US" altLang="zh-TW" i="1" dirty="0"/>
              <a:t>40</a:t>
            </a:r>
            <a:r>
              <a:rPr lang="en-US" altLang="zh-TW" dirty="0"/>
              <a:t>(29), 5572-5588</a:t>
            </a:r>
            <a:r>
              <a:rPr lang="en-US" altLang="zh-TW" dirty="0" smtClean="0"/>
              <a:t>.</a:t>
            </a:r>
          </a:p>
          <a:p>
            <a:r>
              <a:rPr lang="en-US" altLang="zh-TW" dirty="0"/>
              <a:t>Coppola, P., </a:t>
            </a:r>
            <a:r>
              <a:rPr lang="en-US" altLang="zh-TW" dirty="0" err="1"/>
              <a:t>Spindler</a:t>
            </a:r>
            <a:r>
              <a:rPr lang="en-US" altLang="zh-TW" dirty="0"/>
              <a:t>, L. R., </a:t>
            </a:r>
            <a:r>
              <a:rPr lang="en-US" altLang="zh-TW" dirty="0" err="1"/>
              <a:t>Luppi</a:t>
            </a:r>
            <a:r>
              <a:rPr lang="en-US" altLang="zh-TW" dirty="0"/>
              <a:t>, A. I., </a:t>
            </a:r>
            <a:r>
              <a:rPr lang="en-US" altLang="zh-TW" dirty="0" err="1"/>
              <a:t>Adapa</a:t>
            </a:r>
            <a:r>
              <a:rPr lang="en-US" altLang="zh-TW" dirty="0"/>
              <a:t>, R., </a:t>
            </a:r>
            <a:r>
              <a:rPr lang="en-US" altLang="zh-TW" dirty="0" err="1"/>
              <a:t>Naci</a:t>
            </a:r>
            <a:r>
              <a:rPr lang="en-US" altLang="zh-TW" dirty="0"/>
              <a:t>, L., </a:t>
            </a:r>
            <a:r>
              <a:rPr lang="en-US" altLang="zh-TW" dirty="0" err="1"/>
              <a:t>Allanson</a:t>
            </a:r>
            <a:r>
              <a:rPr lang="en-US" altLang="zh-TW" dirty="0"/>
              <a:t>, J., ... &amp; </a:t>
            </a:r>
            <a:r>
              <a:rPr lang="en-US" altLang="zh-TW" dirty="0" err="1"/>
              <a:t>Stamatakis</a:t>
            </a:r>
            <a:r>
              <a:rPr lang="en-US" altLang="zh-TW" dirty="0"/>
              <a:t>, E. A. (2022). Network dynamics scale with levels of awareness. </a:t>
            </a:r>
            <a:r>
              <a:rPr lang="en-US" altLang="zh-TW" i="1" dirty="0" err="1"/>
              <a:t>Neuroimage</a:t>
            </a:r>
            <a:r>
              <a:rPr lang="en-US" altLang="zh-TW" dirty="0"/>
              <a:t>, </a:t>
            </a:r>
            <a:r>
              <a:rPr lang="en-US" altLang="zh-TW" i="1" dirty="0"/>
              <a:t>254</a:t>
            </a:r>
            <a:r>
              <a:rPr lang="en-US" altLang="zh-TW" dirty="0"/>
              <a:t>, 119128</a:t>
            </a:r>
            <a:r>
              <a:rPr lang="en-US" altLang="zh-TW" dirty="0" smtClean="0"/>
              <a:t>.</a:t>
            </a:r>
          </a:p>
          <a:p>
            <a:r>
              <a:rPr lang="en-US" altLang="zh-TW" dirty="0" err="1"/>
              <a:t>Cruzat</a:t>
            </a:r>
            <a:r>
              <a:rPr lang="en-US" altLang="zh-TW" dirty="0"/>
              <a:t>, J., Herzog, R., Prado, P., </a:t>
            </a:r>
            <a:r>
              <a:rPr lang="en-US" altLang="zh-TW" dirty="0" err="1"/>
              <a:t>Sanz</a:t>
            </a:r>
            <a:r>
              <a:rPr lang="en-US" altLang="zh-TW" dirty="0"/>
              <a:t>-Perl, Y., Gonzalez-Gomez, R., </a:t>
            </a:r>
            <a:r>
              <a:rPr lang="en-US" altLang="zh-TW" dirty="0" err="1"/>
              <a:t>Moguilner</a:t>
            </a:r>
            <a:r>
              <a:rPr lang="en-US" altLang="zh-TW" dirty="0"/>
              <a:t>, S., ... &amp; </a:t>
            </a:r>
            <a:r>
              <a:rPr lang="en-US" altLang="zh-TW" dirty="0" err="1"/>
              <a:t>Ibañez</a:t>
            </a:r>
            <a:r>
              <a:rPr lang="en-US" altLang="zh-TW" dirty="0"/>
              <a:t>, A. (2023). Temporal irreversibility of large-scale brain dynamics in Alzheimer’s disease. </a:t>
            </a:r>
            <a:r>
              <a:rPr lang="en-US" altLang="zh-TW" i="1" dirty="0"/>
              <a:t>Journal of Neuroscience</a:t>
            </a:r>
            <a:r>
              <a:rPr lang="en-US" altLang="zh-TW" dirty="0"/>
              <a:t>, </a:t>
            </a:r>
            <a:r>
              <a:rPr lang="en-US" altLang="zh-TW" i="1" dirty="0"/>
              <a:t>43</a:t>
            </a:r>
            <a:r>
              <a:rPr lang="en-US" altLang="zh-TW" dirty="0"/>
              <a:t>(9), 1643-1656.</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13469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Lempel-Ziv complexity</a:t>
            </a:r>
            <a:endParaRPr lang="zh-TW" altLang="en-US" dirty="0"/>
          </a:p>
        </p:txBody>
      </p:sp>
      <p:sp>
        <p:nvSpPr>
          <p:cNvPr id="5" name="文字版面配置區 4"/>
          <p:cNvSpPr>
            <a:spLocks noGrp="1"/>
          </p:cNvSpPr>
          <p:nvPr>
            <p:ph type="body" idx="1"/>
          </p:nvPr>
        </p:nvSpPr>
        <p:spPr/>
        <p:txBody>
          <a:bodyPr>
            <a:normAutofit/>
          </a:bodyPr>
          <a:lstStyle/>
          <a:p>
            <a:r>
              <a:rPr lang="en-US" altLang="zh-TW" sz="4000" dirty="0" smtClean="0"/>
              <a:t>(LZC)</a:t>
            </a:r>
            <a:endParaRPr lang="zh-TW" altLang="en-US" sz="4000" dirty="0"/>
          </a:p>
        </p:txBody>
      </p:sp>
    </p:spTree>
    <p:extLst>
      <p:ext uri="{BB962C8B-B14F-4D97-AF65-F5344CB8AC3E}">
        <p14:creationId xmlns:p14="http://schemas.microsoft.com/office/powerpoint/2010/main" val="288653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LCZ</a:t>
            </a:r>
            <a:endParaRPr lang="zh-TW" altLang="en-US" dirty="0"/>
          </a:p>
        </p:txBody>
      </p:sp>
      <p:sp>
        <p:nvSpPr>
          <p:cNvPr id="3" name="內容版面配置區 2"/>
          <p:cNvSpPr>
            <a:spLocks noGrp="1"/>
          </p:cNvSpPr>
          <p:nvPr>
            <p:ph idx="1"/>
          </p:nvPr>
        </p:nvSpPr>
        <p:spPr>
          <a:xfrm>
            <a:off x="838200" y="1825624"/>
            <a:ext cx="10515600" cy="4775897"/>
          </a:xfrm>
        </p:spPr>
        <p:txBody>
          <a:bodyPr>
            <a:normAutofit/>
          </a:bodyPr>
          <a:lstStyle/>
          <a:p>
            <a:r>
              <a:rPr lang="en-US" altLang="zh-TW" dirty="0"/>
              <a:t>The Lempel-Ziv complexity is another measure to determine the </a:t>
            </a:r>
            <a:r>
              <a:rPr lang="en-US" altLang="zh-TW" b="1" dirty="0"/>
              <a:t>complexity of </a:t>
            </a:r>
            <a:r>
              <a:rPr lang="en-US" altLang="zh-TW" b="1" dirty="0" smtClean="0"/>
              <a:t>brain mechanisms</a:t>
            </a:r>
          </a:p>
          <a:p>
            <a:r>
              <a:rPr lang="en-US" altLang="zh-TW" dirty="0" smtClean="0"/>
              <a:t>LZC</a:t>
            </a:r>
            <a:r>
              <a:rPr lang="zh-TW" altLang="en-US" dirty="0" smtClean="0"/>
              <a:t> </a:t>
            </a:r>
            <a:r>
              <a:rPr lang="en-US" altLang="zh-TW" dirty="0" smtClean="0"/>
              <a:t>proposed </a:t>
            </a:r>
            <a:r>
              <a:rPr lang="en-US" altLang="zh-TW" dirty="0"/>
              <a:t>by Lempel and </a:t>
            </a:r>
            <a:r>
              <a:rPr lang="en-US" altLang="zh-TW" dirty="0" err="1"/>
              <a:t>Ziv</a:t>
            </a:r>
            <a:r>
              <a:rPr lang="en-US" altLang="zh-TW" dirty="0"/>
              <a:t> is a nonparametric</a:t>
            </a:r>
            <a:r>
              <a:rPr lang="zh-TW" altLang="en-US" dirty="0"/>
              <a:t> </a:t>
            </a:r>
            <a:r>
              <a:rPr lang="en-US" altLang="zh-TW" dirty="0"/>
              <a:t>method to evaluate complexity (randomness) of finite </a:t>
            </a:r>
            <a:r>
              <a:rPr lang="en-US" altLang="zh-TW" dirty="0" smtClean="0"/>
              <a:t>sequences</a:t>
            </a:r>
          </a:p>
          <a:p>
            <a:r>
              <a:rPr lang="en-US" altLang="zh-TW" dirty="0" smtClean="0"/>
              <a:t>This </a:t>
            </a:r>
            <a:r>
              <a:rPr lang="en-US" altLang="zh-TW" dirty="0"/>
              <a:t>measure is used to determine the </a:t>
            </a:r>
            <a:r>
              <a:rPr lang="en-US" altLang="zh-TW" b="1" dirty="0"/>
              <a:t>complexity or compressibility of </a:t>
            </a:r>
            <a:r>
              <a:rPr lang="en-US" altLang="zh-TW" b="1" dirty="0" smtClean="0"/>
              <a:t>a sequence </a:t>
            </a:r>
            <a:r>
              <a:rPr lang="en-US" altLang="zh-TW" dirty="0"/>
              <a:t>(Lempel &amp; </a:t>
            </a:r>
            <a:r>
              <a:rPr lang="en-US" altLang="zh-TW" dirty="0" err="1"/>
              <a:t>Ziv</a:t>
            </a:r>
            <a:r>
              <a:rPr lang="en-US" altLang="zh-TW" dirty="0"/>
              <a:t>, 1976</a:t>
            </a:r>
            <a:r>
              <a:rPr lang="en-US" altLang="zh-TW" dirty="0" smtClean="0"/>
              <a:t>)</a:t>
            </a:r>
          </a:p>
          <a:p>
            <a:r>
              <a:rPr lang="en-US" altLang="zh-TW" dirty="0"/>
              <a:t>Lempel–</a:t>
            </a:r>
            <a:r>
              <a:rPr lang="en-US" altLang="zh-TW" dirty="0" err="1"/>
              <a:t>Ziv</a:t>
            </a:r>
            <a:r>
              <a:rPr lang="en-US" altLang="zh-TW" dirty="0"/>
              <a:t> complexity measures the generation rate of new patterns along a digital </a:t>
            </a:r>
            <a:r>
              <a:rPr lang="en-US" altLang="zh-TW" dirty="0" smtClean="0"/>
              <a:t>sequence</a:t>
            </a:r>
          </a:p>
        </p:txBody>
      </p:sp>
    </p:spTree>
    <p:extLst>
      <p:ext uri="{BB962C8B-B14F-4D97-AF65-F5344CB8AC3E}">
        <p14:creationId xmlns:p14="http://schemas.microsoft.com/office/powerpoint/2010/main" val="12195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LCZ: Calculation</a:t>
            </a:r>
            <a:endParaRPr lang="zh-TW" altLang="en-US" dirty="0"/>
          </a:p>
        </p:txBody>
      </p:sp>
      <p:sp>
        <p:nvSpPr>
          <p:cNvPr id="3" name="內容版面配置區 2"/>
          <p:cNvSpPr>
            <a:spLocks noGrp="1"/>
          </p:cNvSpPr>
          <p:nvPr>
            <p:ph idx="1"/>
          </p:nvPr>
        </p:nvSpPr>
        <p:spPr>
          <a:xfrm>
            <a:off x="838200" y="1825625"/>
            <a:ext cx="10515600" cy="4705804"/>
          </a:xfrm>
        </p:spPr>
        <p:txBody>
          <a:bodyPr/>
          <a:lstStyle/>
          <a:p>
            <a:pPr marL="0" indent="0">
              <a:buNone/>
            </a:pPr>
            <a:r>
              <a:rPr lang="en-US" altLang="zh-TW" dirty="0" smtClean="0"/>
              <a:t>Two </a:t>
            </a:r>
            <a:r>
              <a:rPr lang="en-US" altLang="zh-TW" dirty="0"/>
              <a:t>steps</a:t>
            </a:r>
          </a:p>
          <a:p>
            <a:pPr marL="358775" indent="-358775">
              <a:buFont typeface="+mj-lt"/>
              <a:buAutoNum type="arabicPeriod"/>
            </a:pPr>
            <a:r>
              <a:rPr lang="en-US" altLang="zh-TW" dirty="0"/>
              <a:t>T</a:t>
            </a:r>
            <a:r>
              <a:rPr lang="en-US" altLang="zh-TW" dirty="0" smtClean="0"/>
              <a:t>he </a:t>
            </a:r>
            <a:r>
              <a:rPr lang="en-US" altLang="zh-TW" dirty="0"/>
              <a:t>value of a given signal of length is </a:t>
            </a:r>
            <a:r>
              <a:rPr lang="en-US" altLang="zh-TW" dirty="0" err="1" smtClean="0"/>
              <a:t>binarised</a:t>
            </a:r>
            <a:endParaRPr lang="en-US" altLang="zh-TW" dirty="0" smtClean="0"/>
          </a:p>
          <a:p>
            <a:r>
              <a:rPr lang="en-US" altLang="zh-TW" dirty="0"/>
              <a:t>The standard way of doing this is calculating its mean value and turning each data point above it to 1s and each point below it to 0s; however, other possibilities have also been used (</a:t>
            </a:r>
            <a:r>
              <a:rPr lang="en-US" altLang="zh-TW" dirty="0" err="1"/>
              <a:t>thresholding</a:t>
            </a:r>
            <a:r>
              <a:rPr lang="en-US" altLang="zh-TW" dirty="0"/>
              <a:t> over the median, using the Hilbert transform, etc</a:t>
            </a:r>
            <a:r>
              <a:rPr lang="en-US" altLang="zh-TW" dirty="0" smtClean="0"/>
              <a:t>…)</a:t>
            </a:r>
          </a:p>
          <a:p>
            <a:pPr marL="358775" indent="-358775">
              <a:buFont typeface="+mj-lt"/>
              <a:buAutoNum type="arabicPeriod" startAt="2"/>
            </a:pPr>
            <a:r>
              <a:rPr lang="en-US" altLang="zh-TW" dirty="0"/>
              <a:t>T</a:t>
            </a:r>
            <a:r>
              <a:rPr lang="en-US" altLang="zh-TW" dirty="0" smtClean="0"/>
              <a:t>he </a:t>
            </a:r>
            <a:r>
              <a:rPr lang="en-US" altLang="zh-TW" dirty="0"/>
              <a:t>resulting binary sequence is scanned sequentially looking for distinct structures or </a:t>
            </a:r>
            <a:r>
              <a:rPr lang="en-US" altLang="zh-TW" i="1" dirty="0"/>
              <a:t>patterns</a:t>
            </a:r>
            <a:r>
              <a:rPr lang="en-US" altLang="zh-TW" dirty="0"/>
              <a:t>, building up a dictionary that </a:t>
            </a:r>
            <a:r>
              <a:rPr lang="en-US" altLang="zh-TW" dirty="0" err="1"/>
              <a:t>summarises</a:t>
            </a:r>
            <a:r>
              <a:rPr lang="en-US" altLang="zh-TW" dirty="0"/>
              <a:t> the sequences seen so </a:t>
            </a:r>
            <a:r>
              <a:rPr lang="en-US" altLang="zh-TW" dirty="0" smtClean="0"/>
              <a:t>far</a:t>
            </a:r>
          </a:p>
          <a:p>
            <a:pPr marL="0" indent="0">
              <a:buNone/>
            </a:pPr>
            <a:endParaRPr lang="zh-TW" altLang="en-US" dirty="0"/>
          </a:p>
        </p:txBody>
      </p:sp>
    </p:spTree>
    <p:extLst>
      <p:ext uri="{BB962C8B-B14F-4D97-AF65-F5344CB8AC3E}">
        <p14:creationId xmlns:p14="http://schemas.microsoft.com/office/powerpoint/2010/main" val="46130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LCZ: Calculation</a:t>
            </a:r>
            <a:endParaRPr lang="zh-TW" altLang="en-US" dirty="0"/>
          </a:p>
        </p:txBody>
      </p:sp>
      <p:sp>
        <p:nvSpPr>
          <p:cNvPr id="3" name="內容版面配置區 2"/>
          <p:cNvSpPr>
            <a:spLocks noGrp="1"/>
          </p:cNvSpPr>
          <p:nvPr>
            <p:ph idx="1"/>
          </p:nvPr>
        </p:nvSpPr>
        <p:spPr>
          <a:xfrm>
            <a:off x="838200" y="1825625"/>
            <a:ext cx="10515600" cy="4351338"/>
          </a:xfrm>
        </p:spPr>
        <p:txBody>
          <a:bodyPr/>
          <a:lstStyle/>
          <a:p>
            <a:r>
              <a:rPr lang="en-US" altLang="zh-TW" dirty="0"/>
              <a:t>Finally, the LZ index is determined by the length of this </a:t>
            </a:r>
            <a:r>
              <a:rPr lang="en-US" altLang="zh-TW" dirty="0" smtClean="0"/>
              <a:t>dictionary</a:t>
            </a:r>
            <a:r>
              <a:rPr lang="en-US" altLang="zh-TW" dirty="0"/>
              <a:t>; i.e., is the number of distinct patterns </a:t>
            </a:r>
            <a:r>
              <a:rPr lang="en-US" altLang="zh-TW" dirty="0" smtClean="0"/>
              <a:t>found</a:t>
            </a:r>
            <a:br>
              <a:rPr lang="en-US" altLang="zh-TW" dirty="0" smtClean="0"/>
            </a:br>
            <a:endParaRPr lang="en-US" altLang="zh-TW" dirty="0" smtClean="0"/>
          </a:p>
          <a:p>
            <a:pPr marL="0" indent="0">
              <a:buNone/>
            </a:pPr>
            <a:r>
              <a:rPr lang="en-US" altLang="zh-TW" dirty="0" smtClean="0"/>
              <a:t>For example</a:t>
            </a:r>
            <a:endParaRPr lang="en-US" altLang="zh-TW" dirty="0"/>
          </a:p>
          <a:p>
            <a:r>
              <a:rPr lang="en-US" altLang="zh-TW" dirty="0" smtClean="0"/>
              <a:t>S = '10101010</a:t>
            </a:r>
            <a:r>
              <a:rPr lang="en-US" altLang="zh-TW" dirty="0"/>
              <a:t>'</a:t>
            </a:r>
            <a:r>
              <a:rPr lang="zh-TW" altLang="en-US" dirty="0" smtClean="0"/>
              <a:t> → </a:t>
            </a:r>
            <a:r>
              <a:rPr lang="en-US" altLang="zh-TW" dirty="0" smtClean="0"/>
              <a:t>S</a:t>
            </a:r>
            <a:r>
              <a:rPr lang="zh-TW" altLang="en-US" dirty="0" smtClean="0"/>
              <a:t> </a:t>
            </a:r>
            <a:r>
              <a:rPr lang="en-US" altLang="zh-TW" dirty="0" smtClean="0"/>
              <a:t>=</a:t>
            </a:r>
            <a:r>
              <a:rPr lang="zh-TW" altLang="en-US" dirty="0" smtClean="0"/>
              <a:t> </a:t>
            </a:r>
            <a:r>
              <a:rPr lang="en-US" altLang="zh-TW" dirty="0" smtClean="0"/>
              <a:t>1</a:t>
            </a:r>
            <a:r>
              <a:rPr lang="zh-TW" altLang="en-US" dirty="0" smtClean="0"/>
              <a:t>．</a:t>
            </a:r>
            <a:r>
              <a:rPr lang="en-US" altLang="zh-TW" dirty="0" smtClean="0"/>
              <a:t>0</a:t>
            </a:r>
            <a:r>
              <a:rPr lang="zh-TW" altLang="en-US" dirty="0" smtClean="0"/>
              <a:t> ．</a:t>
            </a:r>
            <a:r>
              <a:rPr lang="en-US" altLang="zh-TW" dirty="0" smtClean="0"/>
              <a:t>101010</a:t>
            </a:r>
            <a:r>
              <a:rPr lang="zh-TW" altLang="en-US" dirty="0" smtClean="0"/>
              <a:t>，</a:t>
            </a:r>
            <a:r>
              <a:rPr lang="en-US" altLang="zh-TW" dirty="0" smtClean="0"/>
              <a:t>c = 3</a:t>
            </a:r>
          </a:p>
          <a:p>
            <a:r>
              <a:rPr lang="en-US" altLang="zh-TW" dirty="0"/>
              <a:t>S =</a:t>
            </a:r>
            <a:r>
              <a:rPr lang="en-US" altLang="zh-TW" dirty="0" smtClean="0"/>
              <a:t> '1001111011000010</a:t>
            </a:r>
            <a:r>
              <a:rPr lang="en-US" altLang="zh-TW" dirty="0"/>
              <a:t>'</a:t>
            </a:r>
            <a:r>
              <a:rPr lang="en-US" altLang="zh-TW" dirty="0" smtClean="0"/>
              <a:t> </a:t>
            </a:r>
            <a:r>
              <a:rPr lang="zh-TW" altLang="en-US" dirty="0" smtClean="0"/>
              <a:t>→ </a:t>
            </a:r>
            <a:r>
              <a:rPr lang="en-US" altLang="zh-TW" dirty="0" smtClean="0"/>
              <a:t>1</a:t>
            </a:r>
            <a:r>
              <a:rPr lang="zh-TW" altLang="en-US" dirty="0" smtClean="0"/>
              <a:t>．</a:t>
            </a:r>
            <a:r>
              <a:rPr lang="en-US" altLang="zh-TW" dirty="0" smtClean="0"/>
              <a:t>0</a:t>
            </a:r>
            <a:r>
              <a:rPr lang="zh-TW" altLang="en-US" dirty="0" smtClean="0"/>
              <a:t>．</a:t>
            </a:r>
            <a:r>
              <a:rPr lang="en-US" altLang="zh-TW" dirty="0" smtClean="0"/>
              <a:t>01</a:t>
            </a:r>
            <a:r>
              <a:rPr lang="zh-TW" altLang="en-US" dirty="0" smtClean="0"/>
              <a:t>．</a:t>
            </a:r>
            <a:r>
              <a:rPr lang="en-US" altLang="zh-TW" dirty="0" smtClean="0"/>
              <a:t>1110</a:t>
            </a:r>
            <a:r>
              <a:rPr lang="zh-TW" altLang="en-US" dirty="0" smtClean="0"/>
              <a:t>．</a:t>
            </a:r>
            <a:r>
              <a:rPr lang="en-US" altLang="zh-TW" dirty="0" smtClean="0"/>
              <a:t>1100</a:t>
            </a:r>
            <a:r>
              <a:rPr lang="zh-TW" altLang="en-US" dirty="0" smtClean="0"/>
              <a:t>．</a:t>
            </a:r>
            <a:r>
              <a:rPr lang="en-US" altLang="zh-TW" dirty="0" smtClean="0"/>
              <a:t>0010</a:t>
            </a:r>
            <a:r>
              <a:rPr lang="zh-TW" altLang="en-US" dirty="0"/>
              <a:t>，</a:t>
            </a:r>
            <a:r>
              <a:rPr lang="en-US" altLang="zh-TW" dirty="0" smtClean="0"/>
              <a:t>c </a:t>
            </a:r>
            <a:r>
              <a:rPr lang="en-US" altLang="zh-TW" dirty="0"/>
              <a:t>= </a:t>
            </a:r>
            <a:r>
              <a:rPr lang="en-US" altLang="zh-TW" dirty="0" smtClean="0"/>
              <a:t>6</a:t>
            </a:r>
            <a:endParaRPr lang="en-US" altLang="zh-TW" dirty="0"/>
          </a:p>
          <a:p>
            <a:endParaRPr lang="en-US" altLang="zh-TW" dirty="0" smtClean="0"/>
          </a:p>
          <a:p>
            <a:r>
              <a:rPr lang="en-US" altLang="zh-TW" dirty="0" smtClean="0"/>
              <a:t>LZC = c/b</a:t>
            </a:r>
            <a:r>
              <a:rPr lang="zh-TW" altLang="en-US" dirty="0" smtClean="0"/>
              <a:t>，</a:t>
            </a:r>
            <a:r>
              <a:rPr lang="en-US" altLang="zh-TW" dirty="0" smtClean="0"/>
              <a:t>b = length(x)/log2(</a:t>
            </a:r>
            <a:r>
              <a:rPr lang="en-US" altLang="zh-TW" dirty="0"/>
              <a:t>length(x)</a:t>
            </a:r>
            <a:r>
              <a:rPr lang="en-US" altLang="zh-TW" dirty="0" smtClean="0"/>
              <a:t>)</a:t>
            </a:r>
          </a:p>
          <a:p>
            <a:endParaRPr lang="en-US" altLang="zh-TW" dirty="0"/>
          </a:p>
          <a:p>
            <a:endParaRPr lang="zh-TW" altLang="en-US" dirty="0"/>
          </a:p>
        </p:txBody>
      </p:sp>
    </p:spTree>
    <p:extLst>
      <p:ext uri="{BB962C8B-B14F-4D97-AF65-F5344CB8AC3E}">
        <p14:creationId xmlns:p14="http://schemas.microsoft.com/office/powerpoint/2010/main" val="413520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LCZ</a:t>
            </a:r>
            <a:endParaRPr lang="zh-TW" altLang="en-US" dirty="0"/>
          </a:p>
        </p:txBody>
      </p:sp>
      <p:sp>
        <p:nvSpPr>
          <p:cNvPr id="3" name="內容版面配置區 2"/>
          <p:cNvSpPr>
            <a:spLocks noGrp="1"/>
          </p:cNvSpPr>
          <p:nvPr>
            <p:ph idx="1"/>
          </p:nvPr>
        </p:nvSpPr>
        <p:spPr>
          <a:xfrm>
            <a:off x="838200" y="1825624"/>
            <a:ext cx="10515600" cy="4932015"/>
          </a:xfrm>
        </p:spPr>
        <p:txBody>
          <a:bodyPr>
            <a:normAutofit/>
          </a:bodyPr>
          <a:lstStyle/>
          <a:p>
            <a:r>
              <a:rPr lang="en-US" altLang="zh-TW" dirty="0"/>
              <a:t>In EEG, LCZ is a non-parametric estimator that divides finite EEG signal sequences into binary sequences </a:t>
            </a:r>
          </a:p>
          <a:p>
            <a:r>
              <a:rPr lang="en-US" altLang="zh-TW" dirty="0"/>
              <a:t>The EEG sequence is divided into binary numbers and compared with a median or </a:t>
            </a:r>
            <a:r>
              <a:rPr lang="en-US" altLang="zh-TW" dirty="0" smtClean="0"/>
              <a:t>mean</a:t>
            </a:r>
            <a:endParaRPr lang="en-US" altLang="zh-TW" dirty="0"/>
          </a:p>
          <a:p>
            <a:r>
              <a:rPr lang="en-US" altLang="zh-TW" dirty="0"/>
              <a:t>The median or mean threshold is an averaging of window time series, by which the original signal is compared and </a:t>
            </a:r>
            <a:r>
              <a:rPr lang="en-US" altLang="zh-TW" dirty="0" smtClean="0"/>
              <a:t>classified</a:t>
            </a:r>
          </a:p>
          <a:p>
            <a:r>
              <a:rPr lang="en-US" altLang="zh-TW" dirty="0"/>
              <a:t>In terms of microstate sequences the threshold mean or median value, would be the microstate</a:t>
            </a:r>
            <a:r>
              <a:rPr lang="zh-TW" altLang="en-US" dirty="0"/>
              <a:t> </a:t>
            </a:r>
            <a:r>
              <a:rPr lang="en-US" altLang="zh-TW" dirty="0"/>
              <a:t>time window </a:t>
            </a:r>
            <a:r>
              <a:rPr lang="en-US" altLang="zh-TW" dirty="0" smtClean="0"/>
              <a:t>duration</a:t>
            </a:r>
          </a:p>
          <a:p>
            <a:r>
              <a:rPr lang="en-US" altLang="zh-TW" dirty="0" smtClean="0"/>
              <a:t>The </a:t>
            </a:r>
            <a:r>
              <a:rPr lang="en-US" altLang="zh-TW" dirty="0"/>
              <a:t>sequence is assigned to a 1 if the sequence is greater than the mean or median and to a 0 if the sequence is smaller than the mean or </a:t>
            </a:r>
            <a:r>
              <a:rPr lang="en-US" altLang="zh-TW" dirty="0" smtClean="0"/>
              <a:t>median</a:t>
            </a:r>
            <a:endParaRPr lang="en-US" altLang="zh-TW" dirty="0"/>
          </a:p>
        </p:txBody>
      </p:sp>
    </p:spTree>
    <p:extLst>
      <p:ext uri="{BB962C8B-B14F-4D97-AF65-F5344CB8AC3E}">
        <p14:creationId xmlns:p14="http://schemas.microsoft.com/office/powerpoint/2010/main" val="3057686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LCZ</a:t>
            </a:r>
            <a:endParaRPr lang="zh-TW" altLang="en-US" dirty="0"/>
          </a:p>
        </p:txBody>
      </p:sp>
      <p:sp>
        <p:nvSpPr>
          <p:cNvPr id="3" name="內容版面配置區 2"/>
          <p:cNvSpPr>
            <a:spLocks noGrp="1"/>
          </p:cNvSpPr>
          <p:nvPr>
            <p:ph idx="1"/>
          </p:nvPr>
        </p:nvSpPr>
        <p:spPr>
          <a:xfrm>
            <a:off x="838200" y="1825625"/>
            <a:ext cx="10515600" cy="4671428"/>
          </a:xfrm>
        </p:spPr>
        <p:txBody>
          <a:bodyPr>
            <a:normAutofit/>
          </a:bodyPr>
          <a:lstStyle/>
          <a:p>
            <a:r>
              <a:rPr lang="en-US" altLang="zh-TW" dirty="0"/>
              <a:t>The resulting binary sequence is scanned sequentially looking for distinct structures or </a:t>
            </a:r>
            <a:r>
              <a:rPr lang="en-US" altLang="zh-TW" i="1" dirty="0" smtClean="0"/>
              <a:t>patterns</a:t>
            </a:r>
            <a:r>
              <a:rPr lang="en-US" altLang="zh-TW" dirty="0" smtClean="0"/>
              <a:t> (</a:t>
            </a:r>
            <a:r>
              <a:rPr lang="en-US" altLang="zh-TW" dirty="0"/>
              <a:t>from left to </a:t>
            </a:r>
            <a:r>
              <a:rPr lang="en-US" altLang="zh-TW" dirty="0" err="1" smtClean="0"/>
              <a:t>righ</a:t>
            </a:r>
            <a:r>
              <a:rPr lang="en-US" altLang="zh-TW" dirty="0" smtClean="0"/>
              <a:t>), </a:t>
            </a:r>
            <a:r>
              <a:rPr lang="en-US" altLang="zh-TW" dirty="0"/>
              <a:t>building up a dictionary that </a:t>
            </a:r>
            <a:r>
              <a:rPr lang="en-US" altLang="zh-TW" dirty="0" err="1"/>
              <a:t>summarises</a:t>
            </a:r>
            <a:r>
              <a:rPr lang="en-US" altLang="zh-TW" dirty="0"/>
              <a:t> the sequences seen so </a:t>
            </a:r>
            <a:r>
              <a:rPr lang="en-US" altLang="zh-TW" dirty="0" smtClean="0"/>
              <a:t>far</a:t>
            </a:r>
          </a:p>
          <a:p>
            <a:r>
              <a:rPr lang="en-US" altLang="zh-TW" dirty="0" smtClean="0"/>
              <a:t>The </a:t>
            </a:r>
            <a:r>
              <a:rPr lang="en-US" altLang="zh-TW" dirty="0"/>
              <a:t>complexity measure increases by one unit when a novel partial sequence pattern is </a:t>
            </a:r>
            <a:r>
              <a:rPr lang="en-US" altLang="zh-TW" dirty="0" smtClean="0"/>
              <a:t>found</a:t>
            </a:r>
          </a:p>
          <a:p>
            <a:r>
              <a:rPr lang="en-US" altLang="zh-TW" dirty="0" smtClean="0"/>
              <a:t>A </a:t>
            </a:r>
            <a:r>
              <a:rPr lang="en-US" altLang="zh-TW" dirty="0"/>
              <a:t>signal is regarded as complex if it is not possible to provide a brief (i.e. compressed) representation of it</a:t>
            </a:r>
            <a:endParaRPr lang="zh-TW" altLang="en-US" dirty="0"/>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27668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LCZ:</a:t>
            </a:r>
            <a:r>
              <a:rPr lang="zh-TW" altLang="en-US" dirty="0" smtClean="0"/>
              <a:t> </a:t>
            </a:r>
            <a:r>
              <a:rPr lang="en-US" altLang="zh-TW" dirty="0" smtClean="0"/>
              <a:t>EEG</a:t>
            </a:r>
            <a:r>
              <a:rPr lang="zh-TW" altLang="en-US" dirty="0" smtClean="0"/>
              <a:t> </a:t>
            </a:r>
            <a:r>
              <a:rPr lang="en-US" altLang="zh-TW" dirty="0" smtClean="0"/>
              <a:t>example</a:t>
            </a:r>
            <a:endParaRPr lang="zh-TW" altLang="en-US" dirty="0"/>
          </a:p>
        </p:txBody>
      </p:sp>
      <p:sp>
        <p:nvSpPr>
          <p:cNvPr id="3" name="內容版面配置區 2"/>
          <p:cNvSpPr>
            <a:spLocks noGrp="1"/>
          </p:cNvSpPr>
          <p:nvPr>
            <p:ph idx="1"/>
          </p:nvPr>
        </p:nvSpPr>
        <p:spPr>
          <a:xfrm>
            <a:off x="838200" y="1825625"/>
            <a:ext cx="10515600" cy="4836432"/>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smtClean="0"/>
          </a:p>
          <a:p>
            <a:r>
              <a:rPr lang="en-US" altLang="zh-TW" dirty="0">
                <a:hlinkClick r:id="rId2"/>
              </a:rPr>
              <a:t>https://www.researchgate.net/figure/Comparison-of-Lempel-Ziv-and-multiscale-entropy-analysis-A-Lempel-Ziv-complexity_fig1_324601631</a:t>
            </a:r>
            <a:endParaRPr lang="en-US" altLang="zh-TW" dirty="0"/>
          </a:p>
          <a:p>
            <a:endParaRPr lang="zh-TW" altLang="en-US" dirty="0"/>
          </a:p>
        </p:txBody>
      </p:sp>
      <p:pic>
        <p:nvPicPr>
          <p:cNvPr id="1026" name="Picture 2" descr="Comparison of Lempel-Ziv and multiscale entropy analysis. A: Lempel-Ziv complexity analysis. Signals are coarse-grained to form a binary sequence by classifying each data point as ≤ median (open circles, blue) or &gt; median signal amplitude (closed circles, red). Unique subsequences are then detected as described [10]. Lempel-Ziv complexity of the sequence is defined as the number of detected unique subsequences c(n). B: Multiscale entropy analysis. MSE is used to calculate the probability of a template sequence of two data points repeating wit hin the analyzed signal (m = 2). To this end, data points are classified as being equal within a tolerance r (i.e. 20% of the signal standard deviation). Here, this is shown for data point n1 (closed circle, green), n2 (triangle, blue) and n3 (closed diamond, red); boxes around these data points indicate n1 ± r, n2 ± r and n3 ± r. Two data points are considered equal if the absolute difference between them is &lt; r. As such, data points matching n1 are shown as green circles. Points that match n2 and n3 are shown as blue triangles and red diamonds, respectively. To calculate Sample entropy (SampEn) of this signal, data points n1 and n2 will compose the first 2-datapoint template sequence n1n2. For the signal shown, this sequence is present once more. The matching 3-datapoint template sequence n1n2n3 is not detected in this example. This procedure is repeated for each next pair of 2-datapoint and 3-datapoint template sequences (n2n3 and n2n3n4, n3n4 and n3n4n5, etc.). In this example, n2n3 and n2n3n4 are each detected twice. The number of sequences that match each of the 2-and 3-data point template sequences are added to the previously counted matches. Thus, for the first 4 data points in this signal, the number of detected 2-datapoint sequences is 4 and the number of detected 3-datapoint sequences is 2. This procedure is repeated for each pair of 2-datapoint and 3-datapoint template sequences in the signal. SampEn is calculated as the natural logarithm of the ratio between the number of detected 2-and 3-datapoint sequences and reflects the probability that sequences that match each other for the first two data points will also match for the next point. "/>
          <p:cNvPicPr>
            <a:picLocks noChangeAspect="1" noChangeArrowheads="1"/>
          </p:cNvPicPr>
          <p:nvPr/>
        </p:nvPicPr>
        <p:blipFill rotWithShape="1">
          <a:blip r:embed="rId3">
            <a:extLst>
              <a:ext uri="{28A0092B-C50C-407E-A947-70E740481C1C}">
                <a14:useLocalDpi xmlns:a14="http://schemas.microsoft.com/office/drawing/2010/main" val="0"/>
              </a:ext>
            </a:extLst>
          </a:blip>
          <a:srcRect l="1037" t="9091" r="50033" b="17964"/>
          <a:stretch/>
        </p:blipFill>
        <p:spPr bwMode="auto">
          <a:xfrm>
            <a:off x="2506384" y="1926771"/>
            <a:ext cx="7179232" cy="337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56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LZC MEG example</a:t>
            </a:r>
            <a:endParaRPr lang="zh-TW" altLang="en-US" dirty="0"/>
          </a:p>
        </p:txBody>
      </p:sp>
      <p:sp>
        <p:nvSpPr>
          <p:cNvPr id="3" name="內容版面配置區 2"/>
          <p:cNvSpPr>
            <a:spLocks noGrp="1"/>
          </p:cNvSpPr>
          <p:nvPr>
            <p:ph idx="1"/>
          </p:nvPr>
        </p:nvSpPr>
        <p:spPr/>
        <p:txBody>
          <a:bodyPr/>
          <a:lstStyle/>
          <a:p>
            <a:r>
              <a:rPr lang="en-US" altLang="zh-TW" dirty="0"/>
              <a:t>In this work, we convert the </a:t>
            </a:r>
            <a:r>
              <a:rPr lang="en-US" altLang="zh-TW" dirty="0" smtClean="0"/>
              <a:t>MEG</a:t>
            </a:r>
            <a:r>
              <a:rPr lang="zh-TW" altLang="en-US" dirty="0" smtClean="0"/>
              <a:t> </a:t>
            </a:r>
            <a:r>
              <a:rPr lang="en-US" altLang="zh-TW" dirty="0" smtClean="0"/>
              <a:t>signal </a:t>
            </a:r>
            <a:r>
              <a:rPr lang="en-US" altLang="zh-TW" dirty="0"/>
              <a:t>x = [</a:t>
            </a:r>
            <a:r>
              <a:rPr lang="en-US" altLang="zh-TW" dirty="0" smtClean="0"/>
              <a:t>x1, x2, …., </a:t>
            </a:r>
            <a:r>
              <a:rPr lang="en-US" altLang="zh-TW" dirty="0" err="1"/>
              <a:t>xN</a:t>
            </a:r>
            <a:r>
              <a:rPr lang="en-US" altLang="zh-TW" dirty="0"/>
              <a:t>] into a binary sequence</a:t>
            </a:r>
            <a:endParaRPr lang="zh-TW" altLang="en-US" dirty="0"/>
          </a:p>
        </p:txBody>
      </p:sp>
      <p:pic>
        <p:nvPicPr>
          <p:cNvPr id="4" name="圖片 3"/>
          <p:cNvPicPr>
            <a:picLocks noChangeAspect="1"/>
          </p:cNvPicPr>
          <p:nvPr/>
        </p:nvPicPr>
        <p:blipFill>
          <a:blip r:embed="rId3"/>
          <a:stretch>
            <a:fillRect/>
          </a:stretch>
        </p:blipFill>
        <p:spPr>
          <a:xfrm>
            <a:off x="3184634" y="2655099"/>
            <a:ext cx="6201103" cy="4119911"/>
          </a:xfrm>
          <a:prstGeom prst="rect">
            <a:avLst/>
          </a:prstGeom>
        </p:spPr>
      </p:pic>
    </p:spTree>
    <p:extLst>
      <p:ext uri="{BB962C8B-B14F-4D97-AF65-F5344CB8AC3E}">
        <p14:creationId xmlns:p14="http://schemas.microsoft.com/office/powerpoint/2010/main" val="374278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LCZ: </a:t>
            </a:r>
            <a:r>
              <a:rPr lang="en-US" altLang="zh-TW" dirty="0"/>
              <a:t>summery</a:t>
            </a:r>
            <a:endParaRPr lang="zh-TW" altLang="en-US" dirty="0"/>
          </a:p>
        </p:txBody>
      </p:sp>
      <p:sp>
        <p:nvSpPr>
          <p:cNvPr id="3" name="內容版面配置區 2"/>
          <p:cNvSpPr>
            <a:spLocks noGrp="1"/>
          </p:cNvSpPr>
          <p:nvPr>
            <p:ph idx="1"/>
          </p:nvPr>
        </p:nvSpPr>
        <p:spPr>
          <a:xfrm>
            <a:off x="838200" y="1825625"/>
            <a:ext cx="10515600" cy="4731292"/>
          </a:xfrm>
        </p:spPr>
        <p:txBody>
          <a:bodyPr>
            <a:normAutofit/>
          </a:bodyPr>
          <a:lstStyle/>
          <a:p>
            <a:r>
              <a:rPr lang="en-US" altLang="zh-TW" dirty="0" smtClean="0"/>
              <a:t>The </a:t>
            </a:r>
            <a:r>
              <a:rPr lang="en-US" altLang="zh-TW" dirty="0"/>
              <a:t>LCZ measure shows the rate at which </a:t>
            </a:r>
            <a:r>
              <a:rPr lang="en-US" altLang="zh-TW" b="1" dirty="0"/>
              <a:t>new patterns</a:t>
            </a:r>
            <a:r>
              <a:rPr lang="en-US" altLang="zh-TW" dirty="0"/>
              <a:t> appear with respect to the underlying system regardless of whether the system is deterministic or </a:t>
            </a:r>
            <a:r>
              <a:rPr lang="en-US" altLang="zh-TW" dirty="0" smtClean="0"/>
              <a:t>stochastic</a:t>
            </a:r>
            <a:br>
              <a:rPr lang="en-US" altLang="zh-TW" dirty="0" smtClean="0"/>
            </a:br>
            <a:r>
              <a:rPr lang="zh-TW" altLang="en-US" dirty="0" smtClean="0"/>
              <a:t>→ </a:t>
            </a:r>
            <a:r>
              <a:rPr lang="en-US" altLang="zh-TW" dirty="0" smtClean="0"/>
              <a:t>It </a:t>
            </a:r>
            <a:r>
              <a:rPr lang="en-US" altLang="zh-TW" dirty="0"/>
              <a:t>indicates how many additions or new patterns are present in the </a:t>
            </a:r>
            <a:r>
              <a:rPr lang="en-US" altLang="zh-TW" dirty="0" smtClean="0"/>
              <a:t>sequence</a:t>
            </a:r>
            <a:endParaRPr lang="en-US" altLang="zh-TW" dirty="0"/>
          </a:p>
          <a:p>
            <a:r>
              <a:rPr lang="en-US" altLang="zh-TW" dirty="0" smtClean="0"/>
              <a:t>A </a:t>
            </a:r>
            <a:r>
              <a:rPr lang="en-US" altLang="zh-TW" dirty="0"/>
              <a:t>higher </a:t>
            </a:r>
            <a:r>
              <a:rPr lang="en-US" altLang="zh-TW" dirty="0" smtClean="0"/>
              <a:t>complexity, </a:t>
            </a:r>
            <a:r>
              <a:rPr lang="en-US" altLang="zh-TW" dirty="0"/>
              <a:t>the more complex the signal,</a:t>
            </a:r>
            <a:r>
              <a:rPr lang="en-US" altLang="zh-TW" dirty="0" smtClean="0"/>
              <a:t> </a:t>
            </a:r>
            <a:r>
              <a:rPr lang="en-US" altLang="zh-TW" dirty="0"/>
              <a:t>suggests more additions, more new patterns, and a weaker periodicity in the given symbol </a:t>
            </a:r>
            <a:r>
              <a:rPr lang="en-US" altLang="zh-TW" dirty="0" smtClean="0"/>
              <a:t>sequence </a:t>
            </a:r>
            <a:r>
              <a:rPr lang="zh-TW" altLang="en-US" dirty="0" smtClean="0"/>
              <a:t>→ </a:t>
            </a:r>
            <a:r>
              <a:rPr lang="en-US" altLang="zh-TW" dirty="0"/>
              <a:t>thus a more complex dynamic </a:t>
            </a:r>
            <a:r>
              <a:rPr lang="en-US" altLang="zh-TW" dirty="0" smtClean="0"/>
              <a:t>behavior</a:t>
            </a:r>
          </a:p>
          <a:p>
            <a:r>
              <a:rPr lang="en-US" altLang="zh-TW" dirty="0"/>
              <a:t>A lower complexity indicates more duplication, fewer new patterns, and a stronger periodicity</a:t>
            </a:r>
          </a:p>
          <a:p>
            <a:endParaRPr lang="en-US" altLang="zh-TW" dirty="0"/>
          </a:p>
          <a:p>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82383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Autocorrelation </a:t>
            </a:r>
            <a:r>
              <a:rPr lang="en-US" altLang="zh-TW" dirty="0"/>
              <a:t>window</a:t>
            </a:r>
            <a:endParaRPr lang="zh-TW" altLang="en-US" dirty="0"/>
          </a:p>
        </p:txBody>
      </p:sp>
      <p:sp>
        <p:nvSpPr>
          <p:cNvPr id="3" name="內容版面配置區 2"/>
          <p:cNvSpPr>
            <a:spLocks noGrp="1"/>
          </p:cNvSpPr>
          <p:nvPr>
            <p:ph idx="1"/>
          </p:nvPr>
        </p:nvSpPr>
        <p:spPr/>
        <p:txBody>
          <a:bodyPr/>
          <a:lstStyle/>
          <a:p>
            <a:r>
              <a:rPr lang="en-US" altLang="zh-TW" dirty="0"/>
              <a:t>Autocorrelation function is the correlation of a signal </a:t>
            </a:r>
            <a:r>
              <a:rPr lang="en-US" altLang="zh-TW" dirty="0" smtClean="0"/>
              <a:t>with shifted </a:t>
            </a:r>
            <a:r>
              <a:rPr lang="en-US" altLang="zh-TW" dirty="0"/>
              <a:t>(time-lagged) versions of </a:t>
            </a:r>
            <a:r>
              <a:rPr lang="en-US" altLang="zh-TW" dirty="0" smtClean="0"/>
              <a:t>itself</a:t>
            </a:r>
          </a:p>
          <a:p>
            <a:r>
              <a:rPr lang="en-US" altLang="zh-TW" dirty="0" smtClean="0"/>
              <a:t>Autocorrelation function </a:t>
            </a:r>
            <a:r>
              <a:rPr lang="en-US" altLang="zh-TW" dirty="0"/>
              <a:t>yields a series of numbers, different studies </a:t>
            </a:r>
            <a:r>
              <a:rPr lang="en-US" altLang="zh-TW" dirty="0" smtClean="0"/>
              <a:t>report slightly </a:t>
            </a:r>
            <a:r>
              <a:rPr lang="en-US" altLang="zh-TW" dirty="0"/>
              <a:t>different properties of </a:t>
            </a:r>
            <a:r>
              <a:rPr lang="en-US" altLang="zh-TW" dirty="0" smtClean="0"/>
              <a:t>it</a:t>
            </a:r>
          </a:p>
          <a:p>
            <a:r>
              <a:rPr lang="en-US" altLang="zh-TW" dirty="0"/>
              <a:t>EEG/MEG studies define ACW as the </a:t>
            </a:r>
            <a:r>
              <a:rPr lang="en-US" altLang="zh-TW" dirty="0" smtClean="0"/>
              <a:t>time lag </a:t>
            </a:r>
            <a:r>
              <a:rPr lang="en-US" altLang="zh-TW" dirty="0"/>
              <a:t>the correlation reaches half of its maximum value </a:t>
            </a:r>
            <a:r>
              <a:rPr lang="en-US" altLang="zh-TW" dirty="0" smtClean="0"/>
              <a:t>or when </a:t>
            </a:r>
            <a:r>
              <a:rPr lang="en-US" altLang="zh-TW" dirty="0"/>
              <a:t>it reaches 1⁄e (</a:t>
            </a:r>
            <a:r>
              <a:rPr lang="en-US" altLang="zh-TW" dirty="0" err="1"/>
              <a:t>Golesorkhi</a:t>
            </a:r>
            <a:r>
              <a:rPr lang="en-US" altLang="zh-TW" dirty="0"/>
              <a:t> et </a:t>
            </a:r>
            <a:r>
              <a:rPr lang="en-US" altLang="zh-TW" dirty="0" smtClean="0"/>
              <a:t>al. </a:t>
            </a:r>
            <a:r>
              <a:rPr lang="en-US" altLang="zh-TW" dirty="0"/>
              <a:t>defines a new </a:t>
            </a:r>
            <a:r>
              <a:rPr lang="en-US" altLang="zh-TW" dirty="0" smtClean="0"/>
              <a:t>variant called </a:t>
            </a:r>
            <a:r>
              <a:rPr lang="en-US" altLang="zh-TW" dirty="0"/>
              <a:t>ACW-0</a:t>
            </a:r>
            <a:r>
              <a:rPr lang="en-US" altLang="zh-TW" dirty="0" smtClean="0"/>
              <a:t>)</a:t>
            </a:r>
            <a:endParaRPr lang="zh-TW" altLang="en-US" dirty="0"/>
          </a:p>
        </p:txBody>
      </p:sp>
    </p:spTree>
    <p:extLst>
      <p:ext uri="{BB962C8B-B14F-4D97-AF65-F5344CB8AC3E}">
        <p14:creationId xmlns:p14="http://schemas.microsoft.com/office/powerpoint/2010/main" val="936201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LCZ: summery</a:t>
            </a:r>
            <a:endParaRPr lang="zh-TW" altLang="en-US" dirty="0"/>
          </a:p>
        </p:txBody>
      </p:sp>
      <p:sp>
        <p:nvSpPr>
          <p:cNvPr id="3" name="內容版面配置區 2"/>
          <p:cNvSpPr>
            <a:spLocks noGrp="1"/>
          </p:cNvSpPr>
          <p:nvPr>
            <p:ph idx="1"/>
          </p:nvPr>
        </p:nvSpPr>
        <p:spPr>
          <a:xfrm>
            <a:off x="838200" y="1825625"/>
            <a:ext cx="10515600" cy="4842804"/>
          </a:xfrm>
        </p:spPr>
        <p:txBody>
          <a:bodyPr>
            <a:normAutofit/>
          </a:bodyPr>
          <a:lstStyle/>
          <a:p>
            <a:pPr marL="0" indent="0">
              <a:buNone/>
            </a:pPr>
            <a:r>
              <a:rPr lang="en-US" altLang="zh-TW" b="1" dirty="0"/>
              <a:t>Rate of New Patterns</a:t>
            </a:r>
            <a:endParaRPr lang="en-US" altLang="zh-TW" dirty="0" smtClean="0"/>
          </a:p>
          <a:p>
            <a:r>
              <a:rPr lang="en-US" altLang="zh-TW" dirty="0" smtClean="0"/>
              <a:t>A </a:t>
            </a:r>
            <a:r>
              <a:rPr lang="en-US" altLang="zh-TW" dirty="0"/>
              <a:t>higher complexity suggests that new patterns emerge quickly over time. This means that the data is changing rapidly and is characterized by disorder and </a:t>
            </a:r>
            <a:r>
              <a:rPr lang="en-US" altLang="zh-TW" dirty="0" smtClean="0"/>
              <a:t>complexity</a:t>
            </a:r>
          </a:p>
          <a:p>
            <a:r>
              <a:rPr lang="en-US" altLang="zh-TW" dirty="0" smtClean="0"/>
              <a:t>A</a:t>
            </a:r>
            <a:r>
              <a:rPr lang="zh-TW" altLang="en-US" dirty="0" smtClean="0"/>
              <a:t> </a:t>
            </a:r>
            <a:r>
              <a:rPr lang="en-US" altLang="zh-TW" dirty="0" smtClean="0"/>
              <a:t>lower </a:t>
            </a:r>
            <a:r>
              <a:rPr lang="en-US" altLang="zh-TW" dirty="0"/>
              <a:t>complexity indicates a slower rate of new patterns, suggesting more regularity and periodicity in the </a:t>
            </a:r>
            <a:r>
              <a:rPr lang="en-US" altLang="zh-TW" dirty="0" smtClean="0"/>
              <a:t>data</a:t>
            </a:r>
            <a:br>
              <a:rPr lang="en-US" altLang="zh-TW" dirty="0" smtClean="0"/>
            </a:br>
            <a:r>
              <a:rPr lang="zh-TW" altLang="en-US" dirty="0" smtClean="0"/>
              <a:t>→ </a:t>
            </a:r>
            <a:r>
              <a:rPr lang="en-US" altLang="zh-TW" dirty="0" smtClean="0"/>
              <a:t>A </a:t>
            </a:r>
            <a:r>
              <a:rPr lang="en-US" altLang="zh-TW" dirty="0"/>
              <a:t>lower complexity indicates more duplication, fewer new patterns, and a stronger periodicity</a:t>
            </a:r>
            <a:endParaRPr lang="zh-TW" altLang="en-US" dirty="0"/>
          </a:p>
        </p:txBody>
      </p:sp>
    </p:spTree>
    <p:extLst>
      <p:ext uri="{BB962C8B-B14F-4D97-AF65-F5344CB8AC3E}">
        <p14:creationId xmlns:p14="http://schemas.microsoft.com/office/powerpoint/2010/main" val="335648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LCZ: summery</a:t>
            </a:r>
            <a:endParaRPr lang="zh-TW" altLang="en-US" dirty="0"/>
          </a:p>
        </p:txBody>
      </p:sp>
      <p:sp>
        <p:nvSpPr>
          <p:cNvPr id="3" name="內容版面配置區 2"/>
          <p:cNvSpPr>
            <a:spLocks noGrp="1"/>
          </p:cNvSpPr>
          <p:nvPr>
            <p:ph idx="1"/>
          </p:nvPr>
        </p:nvSpPr>
        <p:spPr/>
        <p:txBody>
          <a:bodyPr/>
          <a:lstStyle/>
          <a:p>
            <a:pPr marL="0" indent="0">
              <a:buNone/>
            </a:pPr>
            <a:r>
              <a:rPr lang="en-US" altLang="zh-TW" b="1" dirty="0"/>
              <a:t>Reflecting System </a:t>
            </a:r>
            <a:r>
              <a:rPr lang="en-US" altLang="zh-TW" b="1" dirty="0" smtClean="0"/>
              <a:t>Changes</a:t>
            </a:r>
            <a:endParaRPr lang="en-US" altLang="zh-TW" dirty="0"/>
          </a:p>
          <a:p>
            <a:r>
              <a:rPr lang="en-US" altLang="zh-TW" dirty="0" smtClean="0"/>
              <a:t>The LCZ</a:t>
            </a:r>
            <a:r>
              <a:rPr lang="zh-TW" altLang="en-US" dirty="0" smtClean="0"/>
              <a:t> </a:t>
            </a:r>
            <a:r>
              <a:rPr lang="en-US" altLang="zh-TW" dirty="0" smtClean="0"/>
              <a:t>is </a:t>
            </a:r>
            <a:r>
              <a:rPr lang="en-US" altLang="zh-TW" dirty="0"/>
              <a:t>often used to reflect how a </a:t>
            </a:r>
            <a:r>
              <a:rPr lang="en-US" altLang="zh-TW" dirty="0" smtClean="0"/>
              <a:t>system’s </a:t>
            </a:r>
            <a:r>
              <a:rPr lang="en-US" altLang="zh-TW" dirty="0"/>
              <a:t>state changes over </a:t>
            </a:r>
            <a:r>
              <a:rPr lang="en-US" altLang="zh-TW" dirty="0" smtClean="0"/>
              <a:t>time</a:t>
            </a:r>
          </a:p>
          <a:p>
            <a:r>
              <a:rPr lang="en-US" altLang="zh-TW" dirty="0" smtClean="0"/>
              <a:t>It </a:t>
            </a:r>
            <a:r>
              <a:rPr lang="en-US" altLang="zh-TW" dirty="0"/>
              <a:t>can describe whether a system's behavior is characterized by frequent and unpredictable changes (high complexity) or whether it follows a more ordered and periodic pattern (low </a:t>
            </a:r>
            <a:r>
              <a:rPr lang="en-US" altLang="zh-TW" dirty="0" smtClean="0"/>
              <a:t>complexity)</a:t>
            </a:r>
          </a:p>
          <a:p>
            <a:r>
              <a:rPr lang="en-US" altLang="zh-TW" dirty="0" smtClean="0"/>
              <a:t>Therefore</a:t>
            </a:r>
            <a:r>
              <a:rPr lang="en-US" altLang="zh-TW" dirty="0"/>
              <a:t>, calculating the complexity of a time series is a crucial way to understand how a system evolves and changes</a:t>
            </a:r>
            <a:endParaRPr lang="zh-TW" altLang="en-US" dirty="0"/>
          </a:p>
        </p:txBody>
      </p:sp>
    </p:spTree>
    <p:extLst>
      <p:ext uri="{BB962C8B-B14F-4D97-AF65-F5344CB8AC3E}">
        <p14:creationId xmlns:p14="http://schemas.microsoft.com/office/powerpoint/2010/main" val="83074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a:xfrm>
            <a:off x="838200" y="1825624"/>
            <a:ext cx="10633364" cy="5145191"/>
          </a:xfrm>
        </p:spPr>
        <p:txBody>
          <a:bodyPr>
            <a:normAutofit lnSpcReduction="10000"/>
          </a:bodyPr>
          <a:lstStyle/>
          <a:p>
            <a:r>
              <a:rPr lang="en-US" altLang="zh-TW" dirty="0" smtClean="0">
                <a:hlinkClick r:id="rId2"/>
              </a:rPr>
              <a:t>https</a:t>
            </a:r>
            <a:r>
              <a:rPr lang="en-US" altLang="zh-TW" dirty="0">
                <a:hlinkClick r:id="rId2"/>
              </a:rPr>
              <a:t>://</a:t>
            </a:r>
            <a:r>
              <a:rPr lang="en-US" altLang="zh-TW" dirty="0" smtClean="0">
                <a:hlinkClick r:id="rId2"/>
              </a:rPr>
              <a:t>www.dlnu.edu.cn/xintong/docs/20121128144202794986.pdf</a:t>
            </a:r>
            <a:r>
              <a:rPr lang="en-US" altLang="zh-TW" dirty="0" smtClean="0"/>
              <a:t> (Chinese)</a:t>
            </a:r>
          </a:p>
          <a:p>
            <a:r>
              <a:rPr lang="en-US" altLang="zh-TW" dirty="0" err="1"/>
              <a:t>Shumbayawonda</a:t>
            </a:r>
            <a:r>
              <a:rPr lang="en-US" altLang="zh-TW" dirty="0"/>
              <a:t>, E., </a:t>
            </a:r>
            <a:r>
              <a:rPr lang="en-US" altLang="zh-TW" dirty="0" err="1"/>
              <a:t>Tosun</a:t>
            </a:r>
            <a:r>
              <a:rPr lang="en-US" altLang="zh-TW" dirty="0"/>
              <a:t>, P. D., </a:t>
            </a:r>
            <a:r>
              <a:rPr lang="en-US" altLang="zh-TW" dirty="0" err="1"/>
              <a:t>Fernández</a:t>
            </a:r>
            <a:r>
              <a:rPr lang="en-US" altLang="zh-TW" dirty="0"/>
              <a:t>, A., Hughes, M. P., &amp; </a:t>
            </a:r>
            <a:r>
              <a:rPr lang="en-US" altLang="zh-TW" dirty="0" err="1"/>
              <a:t>Abásolo</a:t>
            </a:r>
            <a:r>
              <a:rPr lang="en-US" altLang="zh-TW" dirty="0"/>
              <a:t>, D. (2018). Complexity changes in brain activity in healthy ageing: a permutation Lempel-Ziv complexity study of </a:t>
            </a:r>
            <a:r>
              <a:rPr lang="en-US" altLang="zh-TW" dirty="0" err="1"/>
              <a:t>magnetoencephalograms</a:t>
            </a:r>
            <a:r>
              <a:rPr lang="en-US" altLang="zh-TW" dirty="0"/>
              <a:t>. </a:t>
            </a:r>
            <a:r>
              <a:rPr lang="en-US" altLang="zh-TW" i="1" dirty="0"/>
              <a:t>Entropy</a:t>
            </a:r>
            <a:r>
              <a:rPr lang="en-US" altLang="zh-TW" dirty="0"/>
              <a:t>, </a:t>
            </a:r>
            <a:r>
              <a:rPr lang="en-US" altLang="zh-TW" i="1" dirty="0"/>
              <a:t>20</a:t>
            </a:r>
            <a:r>
              <a:rPr lang="en-US" altLang="zh-TW" dirty="0"/>
              <a:t>(7), 506</a:t>
            </a:r>
            <a:r>
              <a:rPr lang="en-US" altLang="zh-TW" dirty="0" smtClean="0"/>
              <a:t>.</a:t>
            </a:r>
          </a:p>
          <a:p>
            <a:r>
              <a:rPr lang="en-US" altLang="zh-TW" dirty="0" err="1"/>
              <a:t>Borowska</a:t>
            </a:r>
            <a:r>
              <a:rPr lang="en-US" altLang="zh-TW" dirty="0"/>
              <a:t>, M. (2021). Multiscale permutation </a:t>
            </a:r>
            <a:r>
              <a:rPr lang="en-US" altLang="zh-TW" dirty="0" err="1"/>
              <a:t>lempel</a:t>
            </a:r>
            <a:r>
              <a:rPr lang="en-US" altLang="zh-TW" dirty="0"/>
              <a:t>–</a:t>
            </a:r>
            <a:r>
              <a:rPr lang="en-US" altLang="zh-TW" dirty="0" err="1"/>
              <a:t>ziv</a:t>
            </a:r>
            <a:r>
              <a:rPr lang="en-US" altLang="zh-TW" dirty="0"/>
              <a:t> complexity measure for biomedical signal analysis: Interpretation and application to focal </a:t>
            </a:r>
            <a:r>
              <a:rPr lang="en-US" altLang="zh-TW" dirty="0" err="1"/>
              <a:t>eeg</a:t>
            </a:r>
            <a:r>
              <a:rPr lang="en-US" altLang="zh-TW" dirty="0"/>
              <a:t> signals. </a:t>
            </a:r>
            <a:r>
              <a:rPr lang="en-US" altLang="zh-TW" i="1" dirty="0"/>
              <a:t>Entropy</a:t>
            </a:r>
            <a:r>
              <a:rPr lang="en-US" altLang="zh-TW" dirty="0"/>
              <a:t>, </a:t>
            </a:r>
            <a:r>
              <a:rPr lang="en-US" altLang="zh-TW" i="1" dirty="0"/>
              <a:t>23</a:t>
            </a:r>
            <a:r>
              <a:rPr lang="en-US" altLang="zh-TW" dirty="0"/>
              <a:t>(7), 832.</a:t>
            </a:r>
            <a:br>
              <a:rPr lang="en-US" altLang="zh-TW" dirty="0"/>
            </a:br>
            <a:r>
              <a:rPr lang="en-US" altLang="zh-TW" dirty="0"/>
              <a:t>“The original Lempel–</a:t>
            </a:r>
            <a:r>
              <a:rPr lang="en-US" altLang="zh-TW" dirty="0" err="1"/>
              <a:t>Ziv</a:t>
            </a:r>
            <a:r>
              <a:rPr lang="en-US" altLang="zh-TW" dirty="0"/>
              <a:t> complexity algorithm consists of transformation of the signal into a binary sequence by comparing it with the threshold (e.g., mean or median) and calculating the unique subsequence in a sequence</a:t>
            </a:r>
            <a:r>
              <a:rPr lang="en-US" altLang="zh-TW" dirty="0" smtClean="0"/>
              <a:t>”</a:t>
            </a:r>
          </a:p>
          <a:p>
            <a:endParaRPr lang="zh-TW" altLang="en-US" dirty="0"/>
          </a:p>
        </p:txBody>
      </p:sp>
    </p:spTree>
    <p:extLst>
      <p:ext uri="{BB962C8B-B14F-4D97-AF65-F5344CB8AC3E}">
        <p14:creationId xmlns:p14="http://schemas.microsoft.com/office/powerpoint/2010/main" val="373851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57976" y="1890713"/>
            <a:ext cx="3767254" cy="4351338"/>
          </a:xfrm>
        </p:spPr>
        <p:txBody>
          <a:bodyPr/>
          <a:lstStyle/>
          <a:p>
            <a:r>
              <a:rPr lang="en-US" altLang="zh-TW" dirty="0"/>
              <a:t>Lempel-Ziv index values of different simulation of signals A magnetic plug installed in the oil feedback pipe collects debris from the oil as evidence of bearing degradation.</a:t>
            </a:r>
          </a:p>
          <a:p>
            <a:endParaRPr lang="zh-TW" altLang="en-US" dirty="0"/>
          </a:p>
        </p:txBody>
      </p:sp>
      <p:pic>
        <p:nvPicPr>
          <p:cNvPr id="1026" name="Picture 2" descr="Lempel-Ziv index values of different simulation of signals A magnetic plug installed in the oil feedback pipe collects debris from the oil as evidence of bearing degradation. The test will stop when the accumulated debris adhered to the magnetic plug exceeds a certain level and causes an electrical switch to close. Four Rexnord ZA-2115 double row bearings were installed on one shaft as shown in Fig. 8. The bearings have 16 rollers in each row, a pitch diameter of 2.815 in, roller diameter of 0.331 in, and a tapered contact angle of 15.171. A PCB 353B33 High Sensitivity Quartz ICPs Accelerometer was installed on the housing of each bearing. Four thermocouples were attached to the outer race of each bearing to record bearing temperature for purposes of monitoring the lubrication. Vibration data was collected every 10 minutes by a NI DAQ Card-6062E. Data sampling rate is 20 kHz and data length is 20480 points. Data collection is conducted by LabVIEW program. The parameters of experiment bearing are as Table 1. BPFI, BPFO, BSF and FTF represent the characteristic frequency of inner race fault, outer race fault, ball fault and the cage 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230" y="487789"/>
            <a:ext cx="800100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24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Similar between sample entropy and LCZ</a:t>
            </a:r>
            <a:endParaRPr lang="zh-TW" altLang="en-US" dirty="0"/>
          </a:p>
        </p:txBody>
      </p:sp>
      <p:sp>
        <p:nvSpPr>
          <p:cNvPr id="5" name="內容版面配置區 4"/>
          <p:cNvSpPr>
            <a:spLocks noGrp="1"/>
          </p:cNvSpPr>
          <p:nvPr>
            <p:ph idx="1"/>
          </p:nvPr>
        </p:nvSpPr>
        <p:spPr/>
        <p:txBody>
          <a:bodyPr/>
          <a:lstStyle/>
          <a:p>
            <a:r>
              <a:rPr lang="en-US" altLang="zh-TW" dirty="0"/>
              <a:t>B</a:t>
            </a:r>
            <a:r>
              <a:rPr lang="en-US" altLang="zh-TW" dirty="0" smtClean="0"/>
              <a:t>oth </a:t>
            </a:r>
            <a:r>
              <a:rPr lang="en-US" altLang="zh-TW" dirty="0"/>
              <a:t>sample entropy and Lempel-Ziv complexity are </a:t>
            </a:r>
            <a:r>
              <a:rPr lang="en-US" altLang="zh-TW" dirty="0" smtClean="0"/>
              <a:t>measures complexity of signal</a:t>
            </a:r>
          </a:p>
          <a:p>
            <a:r>
              <a:rPr lang="en-US" altLang="zh-TW" dirty="0" smtClean="0"/>
              <a:t>However, </a:t>
            </a:r>
            <a:r>
              <a:rPr lang="en-US" altLang="zh-TW" dirty="0"/>
              <a:t>s</a:t>
            </a:r>
            <a:r>
              <a:rPr lang="en-US" altLang="zh-TW" dirty="0" smtClean="0"/>
              <a:t>ample </a:t>
            </a:r>
            <a:r>
              <a:rPr lang="en-US" altLang="zh-TW" dirty="0"/>
              <a:t>entropy is used for assessing the regularity or irregularity of continuous time series </a:t>
            </a:r>
            <a:r>
              <a:rPr lang="en-US" altLang="zh-TW" dirty="0" smtClean="0"/>
              <a:t>data, </a:t>
            </a:r>
            <a:r>
              <a:rPr lang="en-US" altLang="zh-TW" dirty="0"/>
              <a:t>while Lempel-Ziv complexity is used for analyzing the complexity and compressibility of discrete data sequences after symbolization.</a:t>
            </a:r>
            <a:endParaRPr lang="zh-TW" altLang="en-US" dirty="0"/>
          </a:p>
        </p:txBody>
      </p:sp>
    </p:spTree>
    <p:extLst>
      <p:ext uri="{BB962C8B-B14F-4D97-AF65-F5344CB8AC3E}">
        <p14:creationId xmlns:p14="http://schemas.microsoft.com/office/powerpoint/2010/main" val="2467290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233" y="365125"/>
            <a:ext cx="11514220" cy="1325563"/>
          </a:xfrm>
        </p:spPr>
        <p:txBody>
          <a:bodyPr/>
          <a:lstStyle/>
          <a:p>
            <a:r>
              <a:rPr lang="en-US" altLang="zh-TW" dirty="0" smtClean="0"/>
              <a:t>Difference between sample entropy and LCZ</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26662182"/>
              </p:ext>
            </p:extLst>
          </p:nvPr>
        </p:nvGraphicFramePr>
        <p:xfrm>
          <a:off x="54142" y="1987233"/>
          <a:ext cx="12083716" cy="3840480"/>
        </p:xfrm>
        <a:graphic>
          <a:graphicData uri="http://schemas.openxmlformats.org/drawingml/2006/table">
            <a:tbl>
              <a:tblPr firstRow="1" bandRow="1">
                <a:tableStyleId>{5C22544A-7EE6-4342-B048-85BDC9FD1C3A}</a:tableStyleId>
              </a:tblPr>
              <a:tblGrid>
                <a:gridCol w="1726245">
                  <a:extLst>
                    <a:ext uri="{9D8B030D-6E8A-4147-A177-3AD203B41FA5}">
                      <a16:colId xmlns:a16="http://schemas.microsoft.com/office/drawing/2014/main" val="922763652"/>
                    </a:ext>
                  </a:extLst>
                </a:gridCol>
                <a:gridCol w="4536192">
                  <a:extLst>
                    <a:ext uri="{9D8B030D-6E8A-4147-A177-3AD203B41FA5}">
                      <a16:colId xmlns:a16="http://schemas.microsoft.com/office/drawing/2014/main" val="2137330187"/>
                    </a:ext>
                  </a:extLst>
                </a:gridCol>
                <a:gridCol w="5821279">
                  <a:extLst>
                    <a:ext uri="{9D8B030D-6E8A-4147-A177-3AD203B41FA5}">
                      <a16:colId xmlns:a16="http://schemas.microsoft.com/office/drawing/2014/main" val="2412480378"/>
                    </a:ext>
                  </a:extLst>
                </a:gridCol>
              </a:tblGrid>
              <a:tr h="370840">
                <a:tc>
                  <a:txBody>
                    <a:bodyPr/>
                    <a:lstStyle/>
                    <a:p>
                      <a:endParaRPr lang="zh-TW" altLang="en-US" sz="2600" dirty="0"/>
                    </a:p>
                  </a:txBody>
                  <a:tcPr/>
                </a:tc>
                <a:tc>
                  <a:txBody>
                    <a:bodyPr/>
                    <a:lstStyle/>
                    <a:p>
                      <a:r>
                        <a:rPr lang="en-US" altLang="zh-TW" sz="2600" dirty="0" smtClean="0"/>
                        <a:t>Sample entropy </a:t>
                      </a:r>
                      <a:endParaRPr lang="zh-TW" altLang="en-US" sz="2600" dirty="0"/>
                    </a:p>
                  </a:txBody>
                  <a:tcPr/>
                </a:tc>
                <a:tc>
                  <a:txBody>
                    <a:bodyPr/>
                    <a:lstStyle/>
                    <a:p>
                      <a:r>
                        <a:rPr lang="en-US" altLang="zh-TW" sz="2600" dirty="0" smtClean="0"/>
                        <a:t>LCZ</a:t>
                      </a:r>
                      <a:endParaRPr lang="zh-TW" altLang="en-US" sz="2600" dirty="0"/>
                    </a:p>
                  </a:txBody>
                  <a:tcPr/>
                </a:tc>
                <a:extLst>
                  <a:ext uri="{0D108BD9-81ED-4DB2-BD59-A6C34878D82A}">
                    <a16:rowId xmlns:a16="http://schemas.microsoft.com/office/drawing/2014/main" val="3631146038"/>
                  </a:ext>
                </a:extLst>
              </a:tr>
              <a:tr h="370840">
                <a:tc rowSpan="2">
                  <a:txBody>
                    <a:bodyPr/>
                    <a:lstStyle/>
                    <a:p>
                      <a:pPr algn="ctr"/>
                      <a:r>
                        <a:rPr lang="en-US" altLang="zh-TW" sz="2600" dirty="0" smtClean="0"/>
                        <a:t>Purpose</a:t>
                      </a:r>
                      <a:endParaRPr lang="zh-TW" altLang="en-US" sz="2600" dirty="0"/>
                    </a:p>
                  </a:txBody>
                  <a:tcPr anchor="ctr"/>
                </a:tc>
                <a:tc>
                  <a:txBody>
                    <a:bodyPr/>
                    <a:lstStyle/>
                    <a:p>
                      <a:r>
                        <a:rPr lang="en-US" altLang="zh-TW" sz="2600" dirty="0" smtClean="0"/>
                        <a:t>To assess the complexity or irregularity of time series data</a:t>
                      </a:r>
                      <a:endParaRPr lang="zh-TW" altLang="en-US" sz="2600" dirty="0"/>
                    </a:p>
                  </a:txBody>
                  <a:tcPr/>
                </a:tc>
                <a:tc>
                  <a:txBody>
                    <a:bodyPr/>
                    <a:lstStyle/>
                    <a:p>
                      <a:r>
                        <a:rPr lang="en-US" altLang="zh-TW" sz="2600" dirty="0" smtClean="0"/>
                        <a:t>To evaluate the complexity or compressibility of a sequence of symbols or time series data after symbolization</a:t>
                      </a:r>
                      <a:endParaRPr lang="zh-TW" altLang="en-US" sz="2600" dirty="0"/>
                    </a:p>
                  </a:txBody>
                  <a:tcPr/>
                </a:tc>
                <a:extLst>
                  <a:ext uri="{0D108BD9-81ED-4DB2-BD59-A6C34878D82A}">
                    <a16:rowId xmlns:a16="http://schemas.microsoft.com/office/drawing/2014/main" val="1037860342"/>
                  </a:ext>
                </a:extLst>
              </a:tr>
              <a:tr h="370840">
                <a:tc vMerge="1">
                  <a:txBody>
                    <a:bodyPr/>
                    <a:lstStyle/>
                    <a:p>
                      <a:endParaRPr lang="zh-TW" altLang="en-US" sz="2200" dirty="0"/>
                    </a:p>
                  </a:txBody>
                  <a:tcPr/>
                </a:tc>
                <a:tc>
                  <a:txBody>
                    <a:bodyPr/>
                    <a:lstStyle/>
                    <a:p>
                      <a:r>
                        <a:rPr lang="en-US" altLang="zh-TW" sz="2600" dirty="0" smtClean="0"/>
                        <a:t>To </a:t>
                      </a:r>
                      <a:r>
                        <a:rPr lang="en-US" altLang="zh-TW" sz="2600" dirty="0" err="1" smtClean="0"/>
                        <a:t>quantifie</a:t>
                      </a:r>
                      <a:r>
                        <a:rPr lang="en-US" altLang="zh-TW" sz="2600" dirty="0" smtClean="0"/>
                        <a:t> the likelihood that similar patterns of data points will remain similar as the data series is extended</a:t>
                      </a:r>
                      <a:endParaRPr lang="zh-TW" altLang="en-US" sz="2600" dirty="0"/>
                    </a:p>
                  </a:txBody>
                  <a:tcPr/>
                </a:tc>
                <a:tc>
                  <a:txBody>
                    <a:bodyPr/>
                    <a:lstStyle/>
                    <a:p>
                      <a:r>
                        <a:rPr lang="en-US" altLang="zh-TW" sz="2600" dirty="0" smtClean="0"/>
                        <a:t>To focus on identifying patterns and redundancy in data and assessing the compressibility or complexity of the sequence</a:t>
                      </a:r>
                      <a:endParaRPr lang="zh-TW" altLang="en-US" sz="2600" dirty="0"/>
                    </a:p>
                  </a:txBody>
                  <a:tcPr/>
                </a:tc>
                <a:extLst>
                  <a:ext uri="{0D108BD9-81ED-4DB2-BD59-A6C34878D82A}">
                    <a16:rowId xmlns:a16="http://schemas.microsoft.com/office/drawing/2014/main" val="869738022"/>
                  </a:ext>
                </a:extLst>
              </a:tr>
            </a:tbl>
          </a:graphicData>
        </a:graphic>
      </p:graphicFrame>
    </p:spTree>
    <p:extLst>
      <p:ext uri="{BB962C8B-B14F-4D97-AF65-F5344CB8AC3E}">
        <p14:creationId xmlns:p14="http://schemas.microsoft.com/office/powerpoint/2010/main" val="1996543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233" y="365125"/>
            <a:ext cx="11514220" cy="1325563"/>
          </a:xfrm>
        </p:spPr>
        <p:txBody>
          <a:bodyPr/>
          <a:lstStyle/>
          <a:p>
            <a:r>
              <a:rPr lang="en-US" altLang="zh-TW" dirty="0" smtClean="0"/>
              <a:t>Difference between sample entropy and LCZ</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03798887"/>
              </p:ext>
            </p:extLst>
          </p:nvPr>
        </p:nvGraphicFramePr>
        <p:xfrm>
          <a:off x="54142" y="1690688"/>
          <a:ext cx="12083716" cy="5029200"/>
        </p:xfrm>
        <a:graphic>
          <a:graphicData uri="http://schemas.openxmlformats.org/drawingml/2006/table">
            <a:tbl>
              <a:tblPr firstRow="1" bandRow="1">
                <a:tableStyleId>{5C22544A-7EE6-4342-B048-85BDC9FD1C3A}</a:tableStyleId>
              </a:tblPr>
              <a:tblGrid>
                <a:gridCol w="1764059">
                  <a:extLst>
                    <a:ext uri="{9D8B030D-6E8A-4147-A177-3AD203B41FA5}">
                      <a16:colId xmlns:a16="http://schemas.microsoft.com/office/drawing/2014/main" val="922763652"/>
                    </a:ext>
                  </a:extLst>
                </a:gridCol>
                <a:gridCol w="5138057">
                  <a:extLst>
                    <a:ext uri="{9D8B030D-6E8A-4147-A177-3AD203B41FA5}">
                      <a16:colId xmlns:a16="http://schemas.microsoft.com/office/drawing/2014/main" val="2137330187"/>
                    </a:ext>
                  </a:extLst>
                </a:gridCol>
                <a:gridCol w="5181600">
                  <a:extLst>
                    <a:ext uri="{9D8B030D-6E8A-4147-A177-3AD203B41FA5}">
                      <a16:colId xmlns:a16="http://schemas.microsoft.com/office/drawing/2014/main" val="2412480378"/>
                    </a:ext>
                  </a:extLst>
                </a:gridCol>
              </a:tblGrid>
              <a:tr h="396576">
                <a:tc>
                  <a:txBody>
                    <a:bodyPr/>
                    <a:lstStyle/>
                    <a:p>
                      <a:endParaRPr lang="zh-TW" altLang="en-US" sz="2400" dirty="0"/>
                    </a:p>
                  </a:txBody>
                  <a:tcPr/>
                </a:tc>
                <a:tc>
                  <a:txBody>
                    <a:bodyPr/>
                    <a:lstStyle/>
                    <a:p>
                      <a:r>
                        <a:rPr lang="en-US" altLang="zh-TW" sz="2400" dirty="0" smtClean="0"/>
                        <a:t>Sample entropy </a:t>
                      </a:r>
                      <a:endParaRPr lang="zh-TW" altLang="en-US" sz="2400" dirty="0"/>
                    </a:p>
                  </a:txBody>
                  <a:tcPr/>
                </a:tc>
                <a:tc>
                  <a:txBody>
                    <a:bodyPr/>
                    <a:lstStyle/>
                    <a:p>
                      <a:r>
                        <a:rPr lang="en-US" altLang="zh-TW" sz="2400" dirty="0" smtClean="0"/>
                        <a:t>LCZ</a:t>
                      </a:r>
                      <a:endParaRPr lang="zh-TW" altLang="en-US" sz="2400" dirty="0"/>
                    </a:p>
                  </a:txBody>
                  <a:tcPr/>
                </a:tc>
                <a:extLst>
                  <a:ext uri="{0D108BD9-81ED-4DB2-BD59-A6C34878D82A}">
                    <a16:rowId xmlns:a16="http://schemas.microsoft.com/office/drawing/2014/main" val="3631146038"/>
                  </a:ext>
                </a:extLst>
              </a:tr>
              <a:tr h="1348360">
                <a:tc>
                  <a:txBody>
                    <a:bodyPr/>
                    <a:lstStyle/>
                    <a:p>
                      <a:r>
                        <a:rPr lang="en-US" altLang="zh-TW" sz="2400" dirty="0" smtClean="0"/>
                        <a:t>Data type</a:t>
                      </a:r>
                      <a:endParaRPr lang="zh-TW" altLang="en-US" sz="2400" dirty="0"/>
                    </a:p>
                  </a:txBody>
                  <a:tcPr/>
                </a:tc>
                <a:tc>
                  <a:txBody>
                    <a:bodyPr/>
                    <a:lstStyle/>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The data is typically not discretized into symbols before applying sample entropy</a:t>
                      </a:r>
                      <a:endParaRPr lang="zh-TW" altLang="en-US" sz="2400" kern="1200" dirty="0">
                        <a:solidFill>
                          <a:schemeClr val="dk1"/>
                        </a:solidFill>
                        <a:latin typeface="+mn-lt"/>
                        <a:ea typeface="+mn-ea"/>
                        <a:cs typeface="+mn-cs"/>
                      </a:endParaRPr>
                    </a:p>
                  </a:txBody>
                  <a:tcPr/>
                </a:tc>
                <a:tc>
                  <a:txBody>
                    <a:bodyPr/>
                    <a:lstStyle/>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The continuous data is typically discretized into symbols, and the complexity analysis is performed on these symbols</a:t>
                      </a:r>
                      <a:endParaRPr lang="zh-TW" altLang="en-US" sz="2400" kern="1200" dirty="0">
                        <a:solidFill>
                          <a:schemeClr val="dk1"/>
                        </a:solidFill>
                        <a:latin typeface="+mn-lt"/>
                        <a:ea typeface="+mn-ea"/>
                        <a:cs typeface="+mn-cs"/>
                      </a:endParaRPr>
                    </a:p>
                  </a:txBody>
                  <a:tcPr/>
                </a:tc>
                <a:extLst>
                  <a:ext uri="{0D108BD9-81ED-4DB2-BD59-A6C34878D82A}">
                    <a16:rowId xmlns:a16="http://schemas.microsoft.com/office/drawing/2014/main" val="389684303"/>
                  </a:ext>
                </a:extLst>
              </a:tr>
              <a:tr h="2617405">
                <a:tc>
                  <a:txBody>
                    <a:bodyPr/>
                    <a:lstStyle/>
                    <a:p>
                      <a:r>
                        <a:rPr lang="en-US" altLang="zh-TW" sz="2400" dirty="0" smtClean="0"/>
                        <a:t>Calculation Method</a:t>
                      </a:r>
                      <a:endParaRPr lang="zh-TW" altLang="en-US" sz="2400" dirty="0"/>
                    </a:p>
                  </a:txBody>
                  <a:tcPr/>
                </a:tc>
                <a:tc>
                  <a:txBody>
                    <a:bodyPr/>
                    <a:lstStyle/>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To measure the likelihood that data points within a specified window are repeated within a similar window as the data series is extended </a:t>
                      </a:r>
                    </a:p>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It is based on comparing sequences of data points within the same time series</a:t>
                      </a:r>
                      <a:endParaRPr lang="zh-TW" altLang="en-US" sz="2400" kern="1200" dirty="0">
                        <a:solidFill>
                          <a:schemeClr val="dk1"/>
                        </a:solidFill>
                        <a:latin typeface="+mn-lt"/>
                        <a:ea typeface="+mn-ea"/>
                        <a:cs typeface="+mn-cs"/>
                      </a:endParaRPr>
                    </a:p>
                  </a:txBody>
                  <a:tcPr/>
                </a:tc>
                <a:tc>
                  <a:txBody>
                    <a:bodyPr/>
                    <a:lstStyle/>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To find repeated patterns (substrings) within a symbolized data sequence</a:t>
                      </a:r>
                    </a:p>
                    <a:p>
                      <a:pPr marL="271463" indent="-271463">
                        <a:buFont typeface="Arial" panose="020B0604020202020204" pitchFamily="34" charset="0"/>
                        <a:buChar char="•"/>
                      </a:pPr>
                      <a:r>
                        <a:rPr lang="en-US" altLang="zh-TW" sz="2400" kern="1200" dirty="0" smtClean="0">
                          <a:solidFill>
                            <a:schemeClr val="dk1"/>
                          </a:solidFill>
                          <a:latin typeface="+mn-lt"/>
                          <a:ea typeface="+mn-ea"/>
                          <a:cs typeface="+mn-cs"/>
                        </a:rPr>
                        <a:t>It calculates the number of unique substrings and is based on the idea of data compression</a:t>
                      </a:r>
                      <a:endParaRPr lang="zh-TW" altLang="en-US" sz="2400" kern="1200" dirty="0">
                        <a:solidFill>
                          <a:schemeClr val="dk1"/>
                        </a:solidFill>
                        <a:latin typeface="+mn-lt"/>
                        <a:ea typeface="+mn-ea"/>
                        <a:cs typeface="+mn-cs"/>
                      </a:endParaRPr>
                    </a:p>
                  </a:txBody>
                  <a:tcPr/>
                </a:tc>
                <a:extLst>
                  <a:ext uri="{0D108BD9-81ED-4DB2-BD59-A6C34878D82A}">
                    <a16:rowId xmlns:a16="http://schemas.microsoft.com/office/drawing/2014/main" val="850696300"/>
                  </a:ext>
                </a:extLst>
              </a:tr>
            </a:tbl>
          </a:graphicData>
        </a:graphic>
      </p:graphicFrame>
    </p:spTree>
    <p:extLst>
      <p:ext uri="{BB962C8B-B14F-4D97-AF65-F5344CB8AC3E}">
        <p14:creationId xmlns:p14="http://schemas.microsoft.com/office/powerpoint/2010/main" val="347756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Intra </a:t>
            </a:r>
            <a:r>
              <a:rPr lang="en-US" altLang="zh-TW" dirty="0"/>
              <a:t>subject variability</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55900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Intra subject variability</a:t>
            </a:r>
            <a:endParaRPr lang="zh-TW" altLang="en-US" dirty="0"/>
          </a:p>
        </p:txBody>
      </p:sp>
      <p:sp>
        <p:nvSpPr>
          <p:cNvPr id="3" name="內容版面配置區 2"/>
          <p:cNvSpPr>
            <a:spLocks noGrp="1"/>
          </p:cNvSpPr>
          <p:nvPr>
            <p:ph idx="1"/>
          </p:nvPr>
        </p:nvSpPr>
        <p:spPr/>
        <p:txBody>
          <a:bodyPr/>
          <a:lstStyle/>
          <a:p>
            <a:r>
              <a:rPr lang="en-US" altLang="zh-TW" dirty="0" smtClean="0"/>
              <a:t>To understand </a:t>
            </a:r>
            <a:r>
              <a:rPr lang="en-US" altLang="zh-TW" b="1" dirty="0" smtClean="0"/>
              <a:t>the </a:t>
            </a:r>
            <a:r>
              <a:rPr lang="en-US" altLang="zh-TW" b="1" dirty="0"/>
              <a:t>degree of variability or inconsistency </a:t>
            </a:r>
            <a:r>
              <a:rPr lang="en-US" altLang="zh-TW" dirty="0"/>
              <a:t>in measurements or observations taken from the same individual over a period of </a:t>
            </a:r>
            <a:r>
              <a:rPr lang="en-US" altLang="zh-TW" dirty="0" smtClean="0"/>
              <a:t>time</a:t>
            </a:r>
          </a:p>
          <a:p>
            <a:r>
              <a:rPr lang="en-US" altLang="zh-TW" dirty="0"/>
              <a:t>It refers to the differences or fluctuations in data points obtained from a single subject or participant within a study or </a:t>
            </a:r>
            <a:r>
              <a:rPr lang="en-US" altLang="zh-TW" dirty="0" smtClean="0"/>
              <a:t>experiment</a:t>
            </a:r>
            <a:endParaRPr lang="zh-TW" altLang="en-US" dirty="0"/>
          </a:p>
        </p:txBody>
      </p:sp>
    </p:spTree>
    <p:extLst>
      <p:ext uri="{BB962C8B-B14F-4D97-AF65-F5344CB8AC3E}">
        <p14:creationId xmlns:p14="http://schemas.microsoft.com/office/powerpoint/2010/main" val="1751096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Intra subject variability</a:t>
            </a:r>
            <a:endParaRPr lang="zh-TW" altLang="en-US" dirty="0"/>
          </a:p>
        </p:txBody>
      </p:sp>
      <p:sp>
        <p:nvSpPr>
          <p:cNvPr id="3" name="內容版面配置區 2"/>
          <p:cNvSpPr>
            <a:spLocks noGrp="1"/>
          </p:cNvSpPr>
          <p:nvPr>
            <p:ph idx="1"/>
          </p:nvPr>
        </p:nvSpPr>
        <p:spPr/>
        <p:txBody>
          <a:bodyPr/>
          <a:lstStyle/>
          <a:p>
            <a:r>
              <a:rPr lang="en-US" altLang="zh-TW" dirty="0" smtClean="0"/>
              <a:t>It focuses </a:t>
            </a:r>
            <a:r>
              <a:rPr lang="en-US" altLang="zh-TW" dirty="0"/>
              <a:t>on the variation observed within a single individual across multiple measurements, sessions, or time </a:t>
            </a:r>
            <a:r>
              <a:rPr lang="en-US" altLang="zh-TW" dirty="0" smtClean="0"/>
              <a:t>points</a:t>
            </a:r>
          </a:p>
          <a:p>
            <a:r>
              <a:rPr lang="en-US" altLang="zh-TW" dirty="0" smtClean="0"/>
              <a:t>It </a:t>
            </a:r>
            <a:r>
              <a:rPr lang="en-US" altLang="zh-TW" dirty="0"/>
              <a:t>is concerned with how much an individual's responses or measurements fluctuate when assessed </a:t>
            </a:r>
            <a:r>
              <a:rPr lang="en-US" altLang="zh-TW" dirty="0" smtClean="0"/>
              <a:t>repeatedly</a:t>
            </a:r>
          </a:p>
          <a:p>
            <a:r>
              <a:rPr lang="en-US" altLang="zh-TW" dirty="0"/>
              <a:t>Variability can be seen at many levels: intra-subject refers to the difference found in the same subject in multiple repetitions of the same task</a:t>
            </a:r>
          </a:p>
          <a:p>
            <a:endParaRPr lang="zh-TW" altLang="en-US" dirty="0"/>
          </a:p>
        </p:txBody>
      </p:sp>
    </p:spTree>
    <p:extLst>
      <p:ext uri="{BB962C8B-B14F-4D97-AF65-F5344CB8AC3E}">
        <p14:creationId xmlns:p14="http://schemas.microsoft.com/office/powerpoint/2010/main" val="179173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Autocorrelation window</a:t>
            </a:r>
            <a:endParaRPr lang="zh-TW" altLang="en-US" dirty="0"/>
          </a:p>
        </p:txBody>
      </p:sp>
      <p:sp>
        <p:nvSpPr>
          <p:cNvPr id="3" name="內容版面配置區 2"/>
          <p:cNvSpPr>
            <a:spLocks noGrp="1"/>
          </p:cNvSpPr>
          <p:nvPr>
            <p:ph idx="1"/>
          </p:nvPr>
        </p:nvSpPr>
        <p:spPr/>
        <p:txBody>
          <a:bodyPr/>
          <a:lstStyle/>
          <a:p>
            <a:r>
              <a:rPr lang="en-US" altLang="zh-TW" dirty="0"/>
              <a:t>ACW is defined as the first lag in which the correlation of the signal with itself </a:t>
            </a:r>
            <a:r>
              <a:rPr lang="en-US" altLang="zh-TW" dirty="0" smtClean="0"/>
              <a:t>drops below </a:t>
            </a:r>
            <a:r>
              <a:rPr lang="en-US" altLang="zh-TW" dirty="0"/>
              <a:t>50% of the maximum correlation. It is measured from the autocorrelation function</a:t>
            </a:r>
            <a:endParaRPr lang="zh-TW" altLang="en-US" dirty="0"/>
          </a:p>
        </p:txBody>
      </p:sp>
      <p:pic>
        <p:nvPicPr>
          <p:cNvPr id="5" name="圖片 4"/>
          <p:cNvPicPr>
            <a:picLocks noChangeAspect="1"/>
          </p:cNvPicPr>
          <p:nvPr/>
        </p:nvPicPr>
        <p:blipFill>
          <a:blip r:embed="rId2"/>
          <a:stretch>
            <a:fillRect/>
          </a:stretch>
        </p:blipFill>
        <p:spPr>
          <a:xfrm>
            <a:off x="149253" y="3179857"/>
            <a:ext cx="11893494" cy="2997106"/>
          </a:xfrm>
          <a:prstGeom prst="rect">
            <a:avLst/>
          </a:prstGeom>
        </p:spPr>
      </p:pic>
    </p:spTree>
    <p:extLst>
      <p:ext uri="{BB962C8B-B14F-4D97-AF65-F5344CB8AC3E}">
        <p14:creationId xmlns:p14="http://schemas.microsoft.com/office/powerpoint/2010/main" val="98419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Intra subject variability</a:t>
            </a:r>
            <a:endParaRPr lang="zh-TW" altLang="en-US" dirty="0"/>
          </a:p>
        </p:txBody>
      </p:sp>
      <p:sp>
        <p:nvSpPr>
          <p:cNvPr id="3" name="內容版面配置區 2"/>
          <p:cNvSpPr>
            <a:spLocks noGrp="1"/>
          </p:cNvSpPr>
          <p:nvPr>
            <p:ph idx="1"/>
          </p:nvPr>
        </p:nvSpPr>
        <p:spPr>
          <a:xfrm>
            <a:off x="838200" y="1825624"/>
            <a:ext cx="10515600" cy="4812681"/>
          </a:xfrm>
        </p:spPr>
        <p:txBody>
          <a:bodyPr>
            <a:normAutofit/>
          </a:bodyPr>
          <a:lstStyle/>
          <a:p>
            <a:r>
              <a:rPr lang="en-US" altLang="zh-TW" b="1" dirty="0"/>
              <a:t>Standard Deviation (SD</a:t>
            </a:r>
            <a:r>
              <a:rPr lang="en-US" altLang="zh-TW" b="1" dirty="0" smtClean="0"/>
              <a:t>)</a:t>
            </a:r>
          </a:p>
          <a:p>
            <a:r>
              <a:rPr lang="en-US" altLang="zh-TW" b="1" dirty="0"/>
              <a:t>Coefficient of Variation (CV</a:t>
            </a:r>
            <a:r>
              <a:rPr lang="en-US" altLang="zh-TW" b="1" dirty="0" smtClean="0"/>
              <a:t>):</a:t>
            </a:r>
            <a:r>
              <a:rPr lang="zh-TW" altLang="en-US" b="1" dirty="0" smtClean="0"/>
              <a:t> </a:t>
            </a:r>
            <a:r>
              <a:rPr lang="en-US" altLang="zh-TW" dirty="0"/>
              <a:t>CV = (Standard Deviation / Mean) </a:t>
            </a:r>
            <a:r>
              <a:rPr lang="zh-TW" altLang="en-US" dirty="0" smtClean="0"/>
              <a:t>。</a:t>
            </a:r>
            <a:r>
              <a:rPr lang="en-US" altLang="zh-TW" dirty="0"/>
              <a:t> </a:t>
            </a:r>
            <a:r>
              <a:rPr lang="en-US" altLang="zh-TW" dirty="0" smtClean="0"/>
              <a:t>CV(%)</a:t>
            </a:r>
            <a:r>
              <a:rPr lang="zh-TW" altLang="en-US" dirty="0" smtClean="0"/>
              <a:t> </a:t>
            </a:r>
            <a:r>
              <a:rPr lang="en-US" altLang="zh-TW" dirty="0" smtClean="0"/>
              <a:t>=</a:t>
            </a:r>
            <a:r>
              <a:rPr lang="zh-TW" altLang="en-US" dirty="0" smtClean="0"/>
              <a:t> </a:t>
            </a:r>
            <a:r>
              <a:rPr lang="en-US" altLang="zh-TW" dirty="0" smtClean="0"/>
              <a:t>SD/Mean x 100</a:t>
            </a:r>
          </a:p>
          <a:p>
            <a:r>
              <a:rPr lang="en-US" altLang="zh-TW" dirty="0"/>
              <a:t>For log-normal data, the following modified formula is a more accurate estimator (</a:t>
            </a:r>
            <a:r>
              <a:rPr lang="en-US" altLang="zh-TW" dirty="0">
                <a:hlinkClick r:id="rId3"/>
              </a:rPr>
              <a:t>Koopmans et al., 1964</a:t>
            </a:r>
            <a:r>
              <a:rPr lang="en-US" altLang="zh-TW" dirty="0" smtClean="0"/>
              <a:t>):</a:t>
            </a:r>
          </a:p>
          <a:p>
            <a:endParaRPr lang="en-US" altLang="zh-TW" dirty="0"/>
          </a:p>
          <a:p>
            <a:endParaRPr lang="en-US" altLang="zh-TW" dirty="0" smtClean="0"/>
          </a:p>
          <a:p>
            <a:endParaRPr lang="en-US" altLang="zh-TW" dirty="0"/>
          </a:p>
          <a:p>
            <a:pPr marL="177800" indent="0">
              <a:buNone/>
            </a:pPr>
            <a:r>
              <a:rPr lang="en-US" altLang="zh-TW" dirty="0" smtClean="0"/>
              <a:t>Where </a:t>
            </a:r>
            <a:r>
              <a:rPr lang="en-US" altLang="zh-TW" dirty="0" err="1"/>
              <a:t>s</a:t>
            </a:r>
            <a:r>
              <a:rPr lang="en-US" altLang="zh-TW" baseline="-25000" dirty="0" err="1"/>
              <a:t>ln</a:t>
            </a:r>
            <a:r>
              <a:rPr lang="en-US" altLang="zh-TW" dirty="0"/>
              <a:t> is the standard deviation of the natural logarithm of the original data</a:t>
            </a:r>
            <a:endParaRPr lang="zh-TW" altLang="en-US" dirty="0"/>
          </a:p>
        </p:txBody>
      </p:sp>
      <p:pic>
        <p:nvPicPr>
          <p:cNvPr id="4" name="圖片 3"/>
          <p:cNvPicPr>
            <a:picLocks noChangeAspect="1"/>
          </p:cNvPicPr>
          <p:nvPr/>
        </p:nvPicPr>
        <p:blipFill>
          <a:blip r:embed="rId4"/>
          <a:stretch>
            <a:fillRect/>
          </a:stretch>
        </p:blipFill>
        <p:spPr>
          <a:xfrm>
            <a:off x="1142166" y="4206489"/>
            <a:ext cx="5236784" cy="1481792"/>
          </a:xfrm>
          <a:prstGeom prst="rect">
            <a:avLst/>
          </a:prstGeom>
        </p:spPr>
      </p:pic>
    </p:spTree>
    <p:extLst>
      <p:ext uri="{BB962C8B-B14F-4D97-AF65-F5344CB8AC3E}">
        <p14:creationId xmlns:p14="http://schemas.microsoft.com/office/powerpoint/2010/main" val="83937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Temporal  feature in resting-state fMRI</a:t>
            </a:r>
            <a:endParaRPr lang="zh-TW" altLang="en-US" dirty="0"/>
          </a:p>
        </p:txBody>
      </p:sp>
      <p:sp>
        <p:nvSpPr>
          <p:cNvPr id="5" name="文字版面配置區 4"/>
          <p:cNvSpPr>
            <a:spLocks noGrp="1"/>
          </p:cNvSpPr>
          <p:nvPr>
            <p:ph type="body" idx="1"/>
          </p:nvPr>
        </p:nvSpPr>
        <p:spPr/>
        <p:txBody>
          <a:bodyPr>
            <a:normAutofit/>
          </a:bodyPr>
          <a:lstStyle/>
          <a:p>
            <a:r>
              <a:rPr lang="en-US" altLang="zh-TW" sz="4000" dirty="0" smtClean="0"/>
              <a:t>Power-Law Exponent (PLE)</a:t>
            </a:r>
            <a:endParaRPr lang="zh-TW" altLang="en-US" sz="4000" dirty="0"/>
          </a:p>
        </p:txBody>
      </p:sp>
    </p:spTree>
    <p:extLst>
      <p:ext uri="{BB962C8B-B14F-4D97-AF65-F5344CB8AC3E}">
        <p14:creationId xmlns:p14="http://schemas.microsoft.com/office/powerpoint/2010/main" val="3662158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Power-Law Exponent (PLE</a:t>
            </a:r>
            <a:r>
              <a:rPr lang="en-US" altLang="zh-TW" dirty="0" smtClean="0"/>
              <a:t>)</a:t>
            </a:r>
            <a:endParaRPr lang="zh-TW" altLang="en-US" dirty="0"/>
          </a:p>
        </p:txBody>
      </p:sp>
      <p:sp>
        <p:nvSpPr>
          <p:cNvPr id="3" name="內容版面配置區 2"/>
          <p:cNvSpPr>
            <a:spLocks noGrp="1"/>
          </p:cNvSpPr>
          <p:nvPr>
            <p:ph idx="1"/>
          </p:nvPr>
        </p:nvSpPr>
        <p:spPr>
          <a:xfrm>
            <a:off x="838200" y="1825624"/>
            <a:ext cx="10515600" cy="4952365"/>
          </a:xfrm>
        </p:spPr>
        <p:txBody>
          <a:bodyPr>
            <a:normAutofit/>
          </a:bodyPr>
          <a:lstStyle/>
          <a:p>
            <a:r>
              <a:rPr lang="en-US" altLang="zh-TW" dirty="0" smtClean="0"/>
              <a:t>fMRI, EEG and MEG show that spontaneous brain activity can be characterized by scale-free dynamics</a:t>
            </a:r>
          </a:p>
          <a:p>
            <a:r>
              <a:rPr lang="en-US" altLang="zh-TW" dirty="0"/>
              <a:t>The properties of scale-free </a:t>
            </a:r>
            <a:r>
              <a:rPr lang="en-US" altLang="zh-TW" dirty="0" smtClean="0"/>
              <a:t>dynamics are </a:t>
            </a:r>
            <a:r>
              <a:rPr lang="en-US" altLang="zh-TW" dirty="0"/>
              <a:t>shared by many systems found in </a:t>
            </a:r>
            <a:r>
              <a:rPr lang="en-US" altLang="zh-TW" dirty="0" smtClean="0"/>
              <a:t>nature, and also are </a:t>
            </a:r>
            <a:r>
              <a:rPr lang="en-US" altLang="zh-TW" dirty="0"/>
              <a:t>observed in neural </a:t>
            </a:r>
            <a:r>
              <a:rPr lang="en-US" altLang="zh-TW" dirty="0" smtClean="0"/>
              <a:t>activity across different </a:t>
            </a:r>
            <a:r>
              <a:rPr lang="en-US" altLang="zh-TW" dirty="0"/>
              <a:t>spatiotemporal scales: from </a:t>
            </a:r>
            <a:r>
              <a:rPr lang="en-US" altLang="zh-TW" dirty="0" smtClean="0"/>
              <a:t>neurotransmitter release, </a:t>
            </a:r>
            <a:r>
              <a:rPr lang="en-US" altLang="zh-TW" dirty="0"/>
              <a:t>neuronal spike </a:t>
            </a:r>
            <a:r>
              <a:rPr lang="en-US" altLang="zh-TW" dirty="0" smtClean="0"/>
              <a:t>trains, network firing rates, </a:t>
            </a:r>
            <a:r>
              <a:rPr lang="en-US" altLang="zh-TW" dirty="0"/>
              <a:t>field potentials </a:t>
            </a:r>
            <a:r>
              <a:rPr lang="en-US" altLang="zh-TW" dirty="0" smtClean="0"/>
              <a:t>to fMRI signals </a:t>
            </a:r>
          </a:p>
          <a:p>
            <a:r>
              <a:rPr lang="en-US" altLang="zh-TW" dirty="0" smtClean="0"/>
              <a:t>Scale-free dynamics </a:t>
            </a:r>
            <a:r>
              <a:rPr lang="en-US" altLang="zh-TW" dirty="0"/>
              <a:t>can be revealed by scaling analysis, with </a:t>
            </a:r>
            <a:r>
              <a:rPr lang="en-US" altLang="zh-TW" dirty="0" smtClean="0"/>
              <a:t>which the </a:t>
            </a:r>
            <a:r>
              <a:rPr lang="en-US" altLang="zh-TW" dirty="0"/>
              <a:t>fluctuations of a parameter as a function of the scale </a:t>
            </a:r>
            <a:r>
              <a:rPr lang="en-US" altLang="zh-TW" dirty="0" smtClean="0"/>
              <a:t>at which </a:t>
            </a:r>
            <a:r>
              <a:rPr lang="en-US" altLang="zh-TW" dirty="0"/>
              <a:t>the </a:t>
            </a:r>
            <a:r>
              <a:rPr lang="en-US" altLang="zh-TW" dirty="0" smtClean="0"/>
              <a:t>parameter is evaluated can be quantified</a:t>
            </a:r>
          </a:p>
        </p:txBody>
      </p:sp>
    </p:spTree>
    <p:extLst>
      <p:ext uri="{BB962C8B-B14F-4D97-AF65-F5344CB8AC3E}">
        <p14:creationId xmlns:p14="http://schemas.microsoft.com/office/powerpoint/2010/main" val="3395372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Power-Law Exponent (PLE)</a:t>
            </a:r>
            <a:endParaRPr lang="zh-TW" altLang="en-US" dirty="0"/>
          </a:p>
        </p:txBody>
      </p:sp>
      <p:sp>
        <p:nvSpPr>
          <p:cNvPr id="3" name="內容版面配置區 2"/>
          <p:cNvSpPr>
            <a:spLocks noGrp="1"/>
          </p:cNvSpPr>
          <p:nvPr>
            <p:ph idx="1"/>
          </p:nvPr>
        </p:nvSpPr>
        <p:spPr>
          <a:xfrm>
            <a:off x="838200" y="1825625"/>
            <a:ext cx="10515600" cy="4913378"/>
          </a:xfrm>
        </p:spPr>
        <p:txBody>
          <a:bodyPr>
            <a:normAutofit lnSpcReduction="10000"/>
          </a:bodyPr>
          <a:lstStyle/>
          <a:p>
            <a:r>
              <a:rPr lang="en-US" altLang="zh-TW" dirty="0"/>
              <a:t>Furthermore, the scale-free dynamics of brain activity </a:t>
            </a:r>
            <a:r>
              <a:rPr lang="en-US" altLang="zh-TW" b="1" dirty="0"/>
              <a:t>can be indexed using the power-law exponent (PLE), </a:t>
            </a:r>
            <a:r>
              <a:rPr lang="en-US" altLang="zh-TW" dirty="0"/>
              <a:t>that is, the power spectrum with the formula power ∝ 1/frequency </a:t>
            </a:r>
            <a:r>
              <a:rPr lang="en-US" altLang="zh-TW" i="1" dirty="0"/>
              <a:t>β</a:t>
            </a:r>
            <a:r>
              <a:rPr lang="en-US" altLang="zh-TW" dirty="0"/>
              <a:t>, where </a:t>
            </a:r>
            <a:r>
              <a:rPr lang="el-GR" altLang="zh-TW" b="1" i="1" dirty="0"/>
              <a:t>β </a:t>
            </a:r>
            <a:r>
              <a:rPr lang="en-US" altLang="zh-TW" b="1" dirty="0"/>
              <a:t>is the </a:t>
            </a:r>
            <a:r>
              <a:rPr lang="en-US" altLang="zh-TW" b="1" dirty="0" smtClean="0"/>
              <a:t>PLE</a:t>
            </a:r>
            <a:endParaRPr lang="en-US" altLang="zh-TW" dirty="0" smtClean="0"/>
          </a:p>
          <a:p>
            <a:r>
              <a:rPr lang="en-US" altLang="zh-TW" dirty="0" smtClean="0"/>
              <a:t>PLE </a:t>
            </a:r>
            <a:r>
              <a:rPr lang="en-US" altLang="zh-TW" dirty="0"/>
              <a:t>is considered a suitable measure for the scale-free dynamics </a:t>
            </a:r>
            <a:r>
              <a:rPr lang="en-US" altLang="zh-TW" dirty="0" smtClean="0"/>
              <a:t>of</a:t>
            </a:r>
            <a:r>
              <a:rPr lang="zh-TW" altLang="en-US" dirty="0" smtClean="0"/>
              <a:t> </a:t>
            </a:r>
            <a:r>
              <a:rPr lang="en-US" altLang="zh-TW" dirty="0" smtClean="0"/>
              <a:t>fMRI data, </a:t>
            </a:r>
            <a:r>
              <a:rPr lang="en-US" altLang="zh-TW" dirty="0"/>
              <a:t>as it gives specific information on the relationship </a:t>
            </a:r>
            <a:r>
              <a:rPr lang="en-US" altLang="zh-TW" dirty="0" smtClean="0"/>
              <a:t>between slower </a:t>
            </a:r>
            <a:r>
              <a:rPr lang="en-US" altLang="zh-TW" dirty="0"/>
              <a:t>and faster frequencies with low computational </a:t>
            </a:r>
            <a:r>
              <a:rPr lang="en-US" altLang="zh-TW" dirty="0" smtClean="0"/>
              <a:t>cost</a:t>
            </a:r>
          </a:p>
          <a:p>
            <a:r>
              <a:rPr lang="en-US" altLang="zh-TW" dirty="0"/>
              <a:t>Among the different methods for </a:t>
            </a:r>
            <a:r>
              <a:rPr lang="en-US" altLang="zh-TW" dirty="0" smtClean="0"/>
              <a:t>computing fMRI </a:t>
            </a:r>
            <a:r>
              <a:rPr lang="en-US" altLang="zh-TW" dirty="0"/>
              <a:t>time series complexity, Rubin and colleagues (Rubin et al., </a:t>
            </a:r>
            <a:r>
              <a:rPr lang="en-US" altLang="zh-TW" dirty="0" smtClean="0"/>
              <a:t>2013)</a:t>
            </a:r>
            <a:r>
              <a:rPr lang="en-US" altLang="zh-TW" dirty="0"/>
              <a:t> demonstrated power spectrum based methods such as PLE to be </a:t>
            </a:r>
            <a:r>
              <a:rPr lang="en-US" altLang="zh-TW" dirty="0" smtClean="0"/>
              <a:t>among the </a:t>
            </a:r>
            <a:r>
              <a:rPr lang="en-US" altLang="zh-TW" dirty="0"/>
              <a:t>most robust </a:t>
            </a:r>
            <a:r>
              <a:rPr lang="en-US" altLang="zh-TW" dirty="0" smtClean="0"/>
              <a:t>measures</a:t>
            </a:r>
          </a:p>
          <a:p>
            <a:pPr marL="0" indent="0">
              <a:buNone/>
            </a:pPr>
            <a:endParaRPr lang="en-US" altLang="zh-TW" dirty="0" smtClean="0"/>
          </a:p>
        </p:txBody>
      </p:sp>
    </p:spTree>
    <p:extLst>
      <p:ext uri="{BB962C8B-B14F-4D97-AF65-F5344CB8AC3E}">
        <p14:creationId xmlns:p14="http://schemas.microsoft.com/office/powerpoint/2010/main" val="1203367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Power-Law Exponent (PLE)</a:t>
            </a:r>
            <a:endParaRPr lang="zh-TW" altLang="en-US" dirty="0"/>
          </a:p>
        </p:txBody>
      </p:sp>
      <p:sp>
        <p:nvSpPr>
          <p:cNvPr id="3" name="內容版面配置區 2"/>
          <p:cNvSpPr>
            <a:spLocks noGrp="1"/>
          </p:cNvSpPr>
          <p:nvPr>
            <p:ph idx="1"/>
          </p:nvPr>
        </p:nvSpPr>
        <p:spPr/>
        <p:txBody>
          <a:bodyPr/>
          <a:lstStyle/>
          <a:p>
            <a:r>
              <a:rPr lang="en-US" altLang="zh-TW" dirty="0"/>
              <a:t>To obtain PLE, the fMRI </a:t>
            </a:r>
            <a:r>
              <a:rPr lang="en-US" altLang="zh-TW" dirty="0" smtClean="0"/>
              <a:t>signal</a:t>
            </a:r>
            <a:r>
              <a:rPr lang="zh-TW" altLang="en-US" dirty="0" smtClean="0"/>
              <a:t> </a:t>
            </a:r>
            <a:r>
              <a:rPr lang="en-US" altLang="zh-TW" dirty="0" smtClean="0"/>
              <a:t>(the time course per voxel) </a:t>
            </a:r>
            <a:r>
              <a:rPr lang="en-US" altLang="zh-TW" dirty="0"/>
              <a:t>is normalized to zero mean and unit variance (z-value) (Stephens et al., 2013) and then </a:t>
            </a:r>
            <a:r>
              <a:rPr lang="en-US" altLang="zh-TW" b="1" dirty="0"/>
              <a:t>transpose to the frequency domain using a Fast Fourier Transform</a:t>
            </a:r>
          </a:p>
          <a:p>
            <a:r>
              <a:rPr lang="en-US" altLang="zh-TW" dirty="0"/>
              <a:t>The power spectrum is further smoothed with a Hamming Window (HW) of 7 neighboring frequency bins (HW=7</a:t>
            </a:r>
            <a:r>
              <a:rPr lang="en-US" altLang="zh-TW" dirty="0" smtClean="0"/>
              <a:t>)</a:t>
            </a:r>
          </a:p>
          <a:p>
            <a:r>
              <a:rPr lang="en-US" altLang="zh-TW" dirty="0" smtClean="0"/>
              <a:t>Power spectra can be averaged </a:t>
            </a:r>
            <a:r>
              <a:rPr lang="en-US" altLang="zh-TW" dirty="0"/>
              <a:t>across all the voxels </a:t>
            </a:r>
            <a:r>
              <a:rPr lang="en-US" altLang="zh-TW" dirty="0" smtClean="0"/>
              <a:t>within a </a:t>
            </a:r>
            <a:r>
              <a:rPr lang="en-US" altLang="zh-TW" b="1" dirty="0" smtClean="0"/>
              <a:t>certain region of interest (ROI)</a:t>
            </a:r>
            <a:endParaRPr lang="zh-TW" altLang="en-US" b="1" dirty="0"/>
          </a:p>
        </p:txBody>
      </p:sp>
    </p:spTree>
    <p:extLst>
      <p:ext uri="{BB962C8B-B14F-4D97-AF65-F5344CB8AC3E}">
        <p14:creationId xmlns:p14="http://schemas.microsoft.com/office/powerpoint/2010/main" val="4123497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PLE</a:t>
            </a:r>
            <a:endParaRPr lang="zh-TW" altLang="en-US" dirty="0"/>
          </a:p>
        </p:txBody>
      </p:sp>
      <p:sp>
        <p:nvSpPr>
          <p:cNvPr id="3" name="內容版面配置區 2"/>
          <p:cNvSpPr>
            <a:spLocks noGrp="1"/>
          </p:cNvSpPr>
          <p:nvPr>
            <p:ph idx="1"/>
          </p:nvPr>
        </p:nvSpPr>
        <p:spPr>
          <a:xfrm>
            <a:off x="838200" y="1825624"/>
            <a:ext cx="5025390" cy="4952365"/>
          </a:xfrm>
        </p:spPr>
        <p:txBody>
          <a:bodyPr>
            <a:normAutofit/>
          </a:bodyPr>
          <a:lstStyle/>
          <a:p>
            <a:r>
              <a:rPr lang="en-US" altLang="zh-TW" dirty="0"/>
              <a:t>T</a:t>
            </a:r>
            <a:r>
              <a:rPr lang="en-US" altLang="zh-TW" dirty="0" smtClean="0"/>
              <a:t>he </a:t>
            </a:r>
            <a:r>
              <a:rPr lang="en-US" altLang="zh-TW" dirty="0"/>
              <a:t>power spectrum </a:t>
            </a:r>
            <a:r>
              <a:rPr lang="en-US" altLang="zh-TW" dirty="0" smtClean="0"/>
              <a:t>was fitted </a:t>
            </a:r>
            <a:r>
              <a:rPr lang="en-US" altLang="zh-TW" dirty="0"/>
              <a:t>with a power-law function P ∝ </a:t>
            </a:r>
            <a:r>
              <a:rPr lang="en-US" altLang="zh-TW" dirty="0" smtClean="0"/>
              <a:t>1/</a:t>
            </a:r>
            <a:r>
              <a:rPr lang="en-US" altLang="zh-TW" i="1" dirty="0" smtClean="0"/>
              <a:t>f </a:t>
            </a:r>
            <a:r>
              <a:rPr lang="en-US" altLang="zh-TW" baseline="30000" dirty="0" smtClean="0"/>
              <a:t>β</a:t>
            </a:r>
            <a:r>
              <a:rPr lang="en-US" altLang="zh-TW" dirty="0" smtClean="0"/>
              <a:t> </a:t>
            </a:r>
            <a:r>
              <a:rPr lang="en-US" altLang="zh-TW" dirty="0"/>
              <a:t>using a least square </a:t>
            </a:r>
            <a:r>
              <a:rPr lang="en-US" altLang="zh-TW" dirty="0" smtClean="0"/>
              <a:t>estimation (in </a:t>
            </a:r>
            <a:r>
              <a:rPr lang="en-US" altLang="zh-TW" dirty="0"/>
              <a:t>a </a:t>
            </a:r>
            <a:r>
              <a:rPr lang="en-US" altLang="zh-TW" b="1" dirty="0"/>
              <a:t>log frequency by log power </a:t>
            </a:r>
            <a:r>
              <a:rPr lang="en-US" altLang="zh-TW" b="1" dirty="0" smtClean="0"/>
              <a:t>plot</a:t>
            </a:r>
            <a:r>
              <a:rPr lang="en-US" altLang="zh-TW" dirty="0" smtClean="0"/>
              <a:t>)</a:t>
            </a:r>
          </a:p>
          <a:p>
            <a:r>
              <a:rPr lang="en-US" altLang="zh-TW" dirty="0" smtClean="0"/>
              <a:t>The </a:t>
            </a:r>
            <a:r>
              <a:rPr lang="en-US" altLang="zh-TW" dirty="0"/>
              <a:t>PLE of each </a:t>
            </a:r>
            <a:r>
              <a:rPr lang="en-US" altLang="zh-TW" dirty="0" smtClean="0"/>
              <a:t>subject's regions </a:t>
            </a:r>
            <a:r>
              <a:rPr lang="en-US" altLang="zh-TW" dirty="0"/>
              <a:t>was defined as the absolute </a:t>
            </a:r>
            <a:r>
              <a:rPr lang="en-US" altLang="zh-TW" dirty="0" smtClean="0"/>
              <a:t>value of </a:t>
            </a:r>
            <a:r>
              <a:rPr lang="en-US" altLang="zh-TW" dirty="0"/>
              <a:t>the slope of </a:t>
            </a:r>
            <a:r>
              <a:rPr lang="en-US" altLang="zh-TW" b="1" dirty="0"/>
              <a:t>the </a:t>
            </a:r>
            <a:r>
              <a:rPr lang="en-US" altLang="zh-TW" b="1" dirty="0" smtClean="0"/>
              <a:t>linear regression </a:t>
            </a:r>
            <a:r>
              <a:rPr lang="en-US" altLang="zh-TW" b="1" dirty="0"/>
              <a:t>of log-power on </a:t>
            </a:r>
            <a:r>
              <a:rPr lang="en-US" altLang="zh-TW" b="1" dirty="0" smtClean="0"/>
              <a:t>log-frequency</a:t>
            </a:r>
            <a:endParaRPr lang="zh-TW" altLang="en-US" b="1" dirty="0"/>
          </a:p>
        </p:txBody>
      </p:sp>
      <p:pic>
        <p:nvPicPr>
          <p:cNvPr id="5" name="圖片 4"/>
          <p:cNvPicPr>
            <a:picLocks noChangeAspect="1"/>
          </p:cNvPicPr>
          <p:nvPr/>
        </p:nvPicPr>
        <p:blipFill>
          <a:blip r:embed="rId2"/>
          <a:stretch>
            <a:fillRect/>
          </a:stretch>
        </p:blipFill>
        <p:spPr>
          <a:xfrm>
            <a:off x="5863590" y="493905"/>
            <a:ext cx="6296657" cy="6146925"/>
          </a:xfrm>
          <a:prstGeom prst="rect">
            <a:avLst/>
          </a:prstGeom>
        </p:spPr>
      </p:pic>
    </p:spTree>
    <p:extLst>
      <p:ext uri="{BB962C8B-B14F-4D97-AF65-F5344CB8AC3E}">
        <p14:creationId xmlns:p14="http://schemas.microsoft.com/office/powerpoint/2010/main" val="870221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8" name="內容版面配置區 7"/>
          <p:cNvSpPr>
            <a:spLocks noGrp="1"/>
          </p:cNvSpPr>
          <p:nvPr>
            <p:ph idx="1"/>
          </p:nvPr>
        </p:nvSpPr>
        <p:spPr/>
        <p:txBody>
          <a:bodyPr/>
          <a:lstStyle/>
          <a:p>
            <a:endParaRPr lang="zh-TW" altLang="en-US"/>
          </a:p>
        </p:txBody>
      </p:sp>
      <p:grpSp>
        <p:nvGrpSpPr>
          <p:cNvPr id="6" name="群組 5"/>
          <p:cNvGrpSpPr/>
          <p:nvPr/>
        </p:nvGrpSpPr>
        <p:grpSpPr>
          <a:xfrm>
            <a:off x="45720" y="365125"/>
            <a:ext cx="6224400" cy="6058535"/>
            <a:chOff x="177032" y="365125"/>
            <a:chExt cx="6224400" cy="6058535"/>
          </a:xfrm>
        </p:grpSpPr>
        <p:pic>
          <p:nvPicPr>
            <p:cNvPr id="3" name="圖片 2"/>
            <p:cNvPicPr>
              <a:picLocks noChangeAspect="1"/>
            </p:cNvPicPr>
            <p:nvPr/>
          </p:nvPicPr>
          <p:blipFill>
            <a:blip r:embed="rId2"/>
            <a:stretch>
              <a:fillRect/>
            </a:stretch>
          </p:blipFill>
          <p:spPr>
            <a:xfrm>
              <a:off x="177032" y="365125"/>
              <a:ext cx="6223768" cy="2523567"/>
            </a:xfrm>
            <a:prstGeom prst="rect">
              <a:avLst/>
            </a:prstGeom>
          </p:spPr>
        </p:pic>
        <p:pic>
          <p:nvPicPr>
            <p:cNvPr id="4" name="圖片 3"/>
            <p:cNvPicPr>
              <a:picLocks noChangeAspect="1"/>
            </p:cNvPicPr>
            <p:nvPr/>
          </p:nvPicPr>
          <p:blipFill rotWithShape="1">
            <a:blip r:embed="rId3"/>
            <a:srcRect b="15608"/>
            <a:stretch/>
          </p:blipFill>
          <p:spPr>
            <a:xfrm>
              <a:off x="177032" y="2888692"/>
              <a:ext cx="6224400" cy="3534968"/>
            </a:xfrm>
            <a:prstGeom prst="rect">
              <a:avLst/>
            </a:prstGeom>
          </p:spPr>
        </p:pic>
      </p:grpSp>
      <p:pic>
        <p:nvPicPr>
          <p:cNvPr id="5" name="圖片 4"/>
          <p:cNvPicPr>
            <a:picLocks noChangeAspect="1"/>
          </p:cNvPicPr>
          <p:nvPr/>
        </p:nvPicPr>
        <p:blipFill>
          <a:blip r:embed="rId4"/>
          <a:stretch>
            <a:fillRect/>
          </a:stretch>
        </p:blipFill>
        <p:spPr>
          <a:xfrm>
            <a:off x="6955990" y="1988821"/>
            <a:ext cx="5190290" cy="3388378"/>
          </a:xfrm>
          <a:prstGeom prst="rect">
            <a:avLst/>
          </a:prstGeom>
        </p:spPr>
      </p:pic>
      <p:pic>
        <p:nvPicPr>
          <p:cNvPr id="11" name="圖片 10"/>
          <p:cNvPicPr>
            <a:picLocks noChangeAspect="1"/>
          </p:cNvPicPr>
          <p:nvPr/>
        </p:nvPicPr>
        <p:blipFill rotWithShape="1">
          <a:blip r:embed="rId3"/>
          <a:srcRect l="60904" t="84312" r="30832" b="408"/>
          <a:stretch/>
        </p:blipFill>
        <p:spPr>
          <a:xfrm rot="16200000">
            <a:off x="6355270" y="3329240"/>
            <a:ext cx="514350" cy="640080"/>
          </a:xfrm>
          <a:prstGeom prst="rect">
            <a:avLst/>
          </a:prstGeom>
        </p:spPr>
      </p:pic>
      <p:cxnSp>
        <p:nvCxnSpPr>
          <p:cNvPr id="14" name="直線單箭頭接點 13"/>
          <p:cNvCxnSpPr/>
          <p:nvPr/>
        </p:nvCxnSpPr>
        <p:spPr>
          <a:xfrm>
            <a:off x="1668780" y="3372639"/>
            <a:ext cx="0" cy="26509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314450" y="2988231"/>
            <a:ext cx="1028700" cy="369332"/>
          </a:xfrm>
          <a:prstGeom prst="rect">
            <a:avLst/>
          </a:prstGeom>
          <a:noFill/>
        </p:spPr>
        <p:txBody>
          <a:bodyPr wrap="square" rtlCol="0">
            <a:spAutoFit/>
          </a:bodyPr>
          <a:lstStyle/>
          <a:p>
            <a:r>
              <a:rPr lang="en-US" altLang="zh-TW" dirty="0" smtClean="0"/>
              <a:t>Slow</a:t>
            </a:r>
            <a:endParaRPr lang="zh-TW" altLang="en-US" dirty="0"/>
          </a:p>
        </p:txBody>
      </p:sp>
      <p:sp>
        <p:nvSpPr>
          <p:cNvPr id="18" name="文字方塊 17"/>
          <p:cNvSpPr txBox="1"/>
          <p:nvPr/>
        </p:nvSpPr>
        <p:spPr>
          <a:xfrm>
            <a:off x="1314450" y="6028447"/>
            <a:ext cx="1028700" cy="369332"/>
          </a:xfrm>
          <a:prstGeom prst="rect">
            <a:avLst/>
          </a:prstGeom>
          <a:noFill/>
        </p:spPr>
        <p:txBody>
          <a:bodyPr wrap="square" rtlCol="0">
            <a:spAutoFit/>
          </a:bodyPr>
          <a:lstStyle/>
          <a:p>
            <a:r>
              <a:rPr lang="en-US" altLang="zh-TW" dirty="0" smtClean="0"/>
              <a:t>Fast</a:t>
            </a:r>
            <a:endParaRPr lang="zh-TW" altLang="en-US" dirty="0"/>
          </a:p>
        </p:txBody>
      </p:sp>
    </p:spTree>
    <p:extLst>
      <p:ext uri="{BB962C8B-B14F-4D97-AF65-F5344CB8AC3E}">
        <p14:creationId xmlns:p14="http://schemas.microsoft.com/office/powerpoint/2010/main" val="2112900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The "1/f" structure of spectral brain dynamics</a:t>
            </a:r>
            <a:br>
              <a:rPr lang="en-US" altLang="zh-TW" dirty="0"/>
            </a:br>
            <a:r>
              <a:rPr lang="en-US" altLang="zh-TW" dirty="0">
                <a:hlinkClick r:id="rId2"/>
              </a:rPr>
              <a:t>https://</a:t>
            </a:r>
            <a:r>
              <a:rPr lang="en-US" altLang="zh-TW" dirty="0" smtClean="0">
                <a:hlinkClick r:id="rId2"/>
              </a:rPr>
              <a:t>www.youtube.com/watch?v=ToZFyIvnQnI&amp;list=RDCMUCUR_LsXk7IYyueSnXcNextQ&amp;index=2&amp;ab_channel=MikeXCohen</a:t>
            </a:r>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93383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Autocorrelation window</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051142" y="1887903"/>
            <a:ext cx="9568330" cy="4531685"/>
          </a:xfrm>
          <a:prstGeom prst="rect">
            <a:avLst/>
          </a:prstGeom>
        </p:spPr>
      </p:pic>
    </p:spTree>
    <p:extLst>
      <p:ext uri="{BB962C8B-B14F-4D97-AF65-F5344CB8AC3E}">
        <p14:creationId xmlns:p14="http://schemas.microsoft.com/office/powerpoint/2010/main" val="343959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A54456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161756" y="108333"/>
            <a:ext cx="3320204" cy="6589922"/>
          </a:xfrm>
        </p:spPr>
      </p:pic>
    </p:spTree>
    <p:extLst>
      <p:ext uri="{BB962C8B-B14F-4D97-AF65-F5344CB8AC3E}">
        <p14:creationId xmlns:p14="http://schemas.microsoft.com/office/powerpoint/2010/main" val="208446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ACW: summery</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ACW </a:t>
            </a:r>
            <a:r>
              <a:rPr lang="en-US" altLang="zh-TW" dirty="0"/>
              <a:t>measures temporal integration in the time domain by way </a:t>
            </a:r>
            <a:r>
              <a:rPr lang="en-US" altLang="zh-TW" dirty="0" smtClean="0"/>
              <a:t>of correlations </a:t>
            </a:r>
            <a:r>
              <a:rPr lang="en-US" altLang="zh-TW" dirty="0"/>
              <a:t>across different time </a:t>
            </a:r>
            <a:r>
              <a:rPr lang="en-US" altLang="zh-TW" dirty="0" smtClean="0"/>
              <a:t>points</a:t>
            </a:r>
          </a:p>
          <a:p>
            <a:r>
              <a:rPr lang="en-US" altLang="zh-TW" dirty="0" smtClean="0"/>
              <a:t>To compute </a:t>
            </a:r>
            <a:r>
              <a:rPr lang="en-US" altLang="zh-TW" dirty="0"/>
              <a:t>the ACW, first an autocorrelation function is constructed </a:t>
            </a:r>
            <a:r>
              <a:rPr lang="en-US" altLang="zh-TW" dirty="0" smtClean="0"/>
              <a:t>by correlating </a:t>
            </a:r>
            <a:r>
              <a:rPr lang="en-US" altLang="zh-TW" dirty="0"/>
              <a:t>a time series with copies of itself, shifted in time with </a:t>
            </a:r>
            <a:r>
              <a:rPr lang="en-US" altLang="zh-TW" dirty="0" smtClean="0"/>
              <a:t>various lags</a:t>
            </a:r>
          </a:p>
          <a:p>
            <a:r>
              <a:rPr lang="en-US" altLang="zh-TW" dirty="0"/>
              <a:t>This results in a correlation as a function of time </a:t>
            </a:r>
            <a:r>
              <a:rPr lang="en-US" altLang="zh-TW" dirty="0" smtClean="0"/>
              <a:t>lag</a:t>
            </a:r>
          </a:p>
          <a:p>
            <a:r>
              <a:rPr lang="en-US" altLang="zh-TW" dirty="0" smtClean="0"/>
              <a:t>The autocorrelation </a:t>
            </a:r>
            <a:r>
              <a:rPr lang="en-US" altLang="zh-TW" dirty="0"/>
              <a:t>is one at lag zero, and decays at larger lags as </a:t>
            </a:r>
            <a:r>
              <a:rPr lang="en-US" altLang="zh-TW" dirty="0" smtClean="0"/>
              <a:t>the shifted </a:t>
            </a:r>
            <a:r>
              <a:rPr lang="en-US" altLang="zh-TW" dirty="0"/>
              <a:t>copies become less correlated with the </a:t>
            </a:r>
            <a:r>
              <a:rPr lang="en-US" altLang="zh-TW" dirty="0" smtClean="0"/>
              <a:t>original</a:t>
            </a:r>
          </a:p>
          <a:p>
            <a:r>
              <a:rPr lang="en-US" altLang="zh-TW" dirty="0"/>
              <a:t>Longer ACW is related to slow frequencies </a:t>
            </a:r>
            <a:r>
              <a:rPr lang="en-US" altLang="zh-TW" dirty="0" smtClean="0"/>
              <a:t>while shorter </a:t>
            </a:r>
            <a:r>
              <a:rPr lang="en-US" altLang="zh-TW" dirty="0"/>
              <a:t>ACW is modulated by stronger power in </a:t>
            </a:r>
            <a:r>
              <a:rPr lang="en-US" altLang="zh-TW" dirty="0" smtClean="0"/>
              <a:t>faster frequencies</a:t>
            </a:r>
            <a:endParaRPr lang="zh-TW" altLang="en-US" dirty="0"/>
          </a:p>
        </p:txBody>
      </p:sp>
    </p:spTree>
    <p:extLst>
      <p:ext uri="{BB962C8B-B14F-4D97-AF65-F5344CB8AC3E}">
        <p14:creationId xmlns:p14="http://schemas.microsoft.com/office/powerpoint/2010/main" val="114093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ACW: summery</a:t>
            </a:r>
            <a:endParaRPr lang="zh-TW" altLang="en-US" dirty="0"/>
          </a:p>
        </p:txBody>
      </p:sp>
      <p:sp>
        <p:nvSpPr>
          <p:cNvPr id="3" name="內容版面配置區 2"/>
          <p:cNvSpPr>
            <a:spLocks noGrp="1"/>
          </p:cNvSpPr>
          <p:nvPr>
            <p:ph idx="1"/>
          </p:nvPr>
        </p:nvSpPr>
        <p:spPr/>
        <p:txBody>
          <a:bodyPr/>
          <a:lstStyle/>
          <a:p>
            <a:r>
              <a:rPr lang="en-US" altLang="zh-TW" dirty="0"/>
              <a:t>ACW values represent the extent of the periodicity of the EEG signal, whereby longer ACWs can be interpreted as greater stability of the signal over </a:t>
            </a:r>
            <a:r>
              <a:rPr lang="en-US" altLang="zh-TW" dirty="0" smtClean="0"/>
              <a:t>time</a:t>
            </a:r>
          </a:p>
          <a:p>
            <a:r>
              <a:rPr lang="en-US" altLang="zh-TW" dirty="0"/>
              <a:t>The length of the ACW can be seen, therefore, as an index that summarizes the degree of regularity of a signal, with longer ACW associated with more a regular EEG signal</a:t>
            </a:r>
            <a:endParaRPr lang="zh-TW" altLang="en-US" dirty="0"/>
          </a:p>
        </p:txBody>
      </p:sp>
    </p:spTree>
    <p:extLst>
      <p:ext uri="{BB962C8B-B14F-4D97-AF65-F5344CB8AC3E}">
        <p14:creationId xmlns:p14="http://schemas.microsoft.com/office/powerpoint/2010/main" val="29881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Sample entropy</a:t>
            </a:r>
            <a:endParaRPr lang="zh-TW" altLang="en-US" dirty="0"/>
          </a:p>
        </p:txBody>
      </p:sp>
      <p:sp>
        <p:nvSpPr>
          <p:cNvPr id="5" name="文字版面配置區 4"/>
          <p:cNvSpPr>
            <a:spLocks noGrp="1"/>
          </p:cNvSpPr>
          <p:nvPr>
            <p:ph type="body" idx="1"/>
          </p:nvPr>
        </p:nvSpPr>
        <p:spPr/>
        <p:txBody>
          <a:bodyPr/>
          <a:lstStyle/>
          <a:p>
            <a:r>
              <a:rPr lang="en-US" altLang="zh-TW" dirty="0" err="1" smtClean="0"/>
              <a:t>SampEn</a:t>
            </a:r>
            <a:endParaRPr lang="zh-TW" altLang="en-US" dirty="0"/>
          </a:p>
        </p:txBody>
      </p:sp>
    </p:spTree>
    <p:extLst>
      <p:ext uri="{BB962C8B-B14F-4D97-AF65-F5344CB8AC3E}">
        <p14:creationId xmlns:p14="http://schemas.microsoft.com/office/powerpoint/2010/main" val="1330212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6">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TotalTime>
  <Words>2157</Words>
  <Application>Microsoft Office PowerPoint</Application>
  <PresentationFormat>寬螢幕</PresentationFormat>
  <Paragraphs>221</Paragraphs>
  <Slides>47</Slides>
  <Notes>17</Notes>
  <HiddenSlides>0</HiddenSlides>
  <MMClips>1</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47</vt:i4>
      </vt:variant>
    </vt:vector>
  </HeadingPairs>
  <TitlesOfParts>
    <vt:vector size="52" baseType="lpstr">
      <vt:lpstr>微軟正黑體</vt:lpstr>
      <vt:lpstr>新細明體</vt:lpstr>
      <vt:lpstr>Arial</vt:lpstr>
      <vt:lpstr>Calibri</vt:lpstr>
      <vt:lpstr>Office 佈景主題</vt:lpstr>
      <vt:lpstr>Methods in spatialtemporal approach</vt:lpstr>
      <vt:lpstr>Temporal feature measurement</vt:lpstr>
      <vt:lpstr>Autocorrelation window</vt:lpstr>
      <vt:lpstr>Autocorrelation window</vt:lpstr>
      <vt:lpstr>Autocorrelation window</vt:lpstr>
      <vt:lpstr>PowerPoint 簡報</vt:lpstr>
      <vt:lpstr>ACW: summery</vt:lpstr>
      <vt:lpstr>ACW: summery</vt:lpstr>
      <vt:lpstr>Sample entropy</vt:lpstr>
      <vt:lpstr>Entropy</vt:lpstr>
      <vt:lpstr>Entropy</vt:lpstr>
      <vt:lpstr>Entropy</vt:lpstr>
      <vt:lpstr>Approximate entropy (ApEn)</vt:lpstr>
      <vt:lpstr>PowerPoint 簡報</vt:lpstr>
      <vt:lpstr>PowerPoint 簡報</vt:lpstr>
      <vt:lpstr>Sample entropy (SampEn)</vt:lpstr>
      <vt:lpstr>PowerPoint 簡報</vt:lpstr>
      <vt:lpstr>PowerPoint 簡報</vt:lpstr>
      <vt:lpstr>References</vt:lpstr>
      <vt:lpstr>References</vt:lpstr>
      <vt:lpstr>Lempel-Ziv complexity</vt:lpstr>
      <vt:lpstr>LCZ</vt:lpstr>
      <vt:lpstr>LCZ: Calculation</vt:lpstr>
      <vt:lpstr>LCZ: Calculation</vt:lpstr>
      <vt:lpstr>LCZ</vt:lpstr>
      <vt:lpstr>LCZ</vt:lpstr>
      <vt:lpstr>LCZ: EEG example</vt:lpstr>
      <vt:lpstr>LZC MEG example</vt:lpstr>
      <vt:lpstr>LCZ: summery</vt:lpstr>
      <vt:lpstr>LCZ: summery</vt:lpstr>
      <vt:lpstr>LCZ: summery</vt:lpstr>
      <vt:lpstr>References</vt:lpstr>
      <vt:lpstr>PowerPoint 簡報</vt:lpstr>
      <vt:lpstr>Similar between sample entropy and LCZ</vt:lpstr>
      <vt:lpstr>Difference between sample entropy and LCZ</vt:lpstr>
      <vt:lpstr>Difference between sample entropy and LCZ</vt:lpstr>
      <vt:lpstr>Intra subject variability</vt:lpstr>
      <vt:lpstr>Intra subject variability</vt:lpstr>
      <vt:lpstr>Intra subject variability</vt:lpstr>
      <vt:lpstr>Intra subject variability</vt:lpstr>
      <vt:lpstr>Temporal  feature in resting-state fMRI</vt:lpstr>
      <vt:lpstr>Power-Law Exponent (PLE)</vt:lpstr>
      <vt:lpstr>Power-Law Exponent (PLE)</vt:lpstr>
      <vt:lpstr>Power-Law Exponent (PLE)</vt:lpstr>
      <vt:lpstr>PLE</vt:lpstr>
      <vt:lpstr>PowerPoint 簡報</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in spatialtemporal approach</dc:title>
  <dc:creator>user</dc:creator>
  <cp:lastModifiedBy>user</cp:lastModifiedBy>
  <cp:revision>101</cp:revision>
  <dcterms:created xsi:type="dcterms:W3CDTF">2023-09-26T15:45:06Z</dcterms:created>
  <dcterms:modified xsi:type="dcterms:W3CDTF">2023-10-29T09:51:17Z</dcterms:modified>
</cp:coreProperties>
</file>